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sldIdLst>
    <p:sldId id="2147479224" r:id="rId5"/>
    <p:sldId id="285" r:id="rId6"/>
    <p:sldId id="266" r:id="rId7"/>
    <p:sldId id="295" r:id="rId8"/>
    <p:sldId id="2147479216" r:id="rId9"/>
    <p:sldId id="257" r:id="rId10"/>
    <p:sldId id="296" r:id="rId11"/>
    <p:sldId id="258" r:id="rId12"/>
    <p:sldId id="2147479225" r:id="rId13"/>
    <p:sldId id="259" r:id="rId14"/>
    <p:sldId id="2147479219" r:id="rId15"/>
    <p:sldId id="2147479236" r:id="rId16"/>
    <p:sldId id="2147479235" r:id="rId17"/>
    <p:sldId id="287" r:id="rId18"/>
    <p:sldId id="278" r:id="rId19"/>
    <p:sldId id="2147479240" r:id="rId20"/>
    <p:sldId id="294" r:id="rId21"/>
    <p:sldId id="297" r:id="rId22"/>
    <p:sldId id="283" r:id="rId23"/>
    <p:sldId id="2147479244" r:id="rId24"/>
    <p:sldId id="2147479251" r:id="rId25"/>
    <p:sldId id="2147479252" r:id="rId26"/>
    <p:sldId id="271" r:id="rId27"/>
    <p:sldId id="2147479256" r:id="rId28"/>
    <p:sldId id="2147479253" r:id="rId29"/>
    <p:sldId id="2147479230" r:id="rId30"/>
    <p:sldId id="2147479247" r:id="rId31"/>
    <p:sldId id="2147479231" r:id="rId32"/>
    <p:sldId id="2147479232" r:id="rId33"/>
    <p:sldId id="2147479234" r:id="rId34"/>
    <p:sldId id="2147479249" r:id="rId35"/>
    <p:sldId id="2147479237" r:id="rId36"/>
    <p:sldId id="2147479238" r:id="rId37"/>
    <p:sldId id="2147479243" r:id="rId38"/>
    <p:sldId id="2147479248" r:id="rId39"/>
    <p:sldId id="2147479250" r:id="rId40"/>
    <p:sldId id="2147479254" r:id="rId41"/>
    <p:sldId id="214747924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8AE0F-E89F-C50C-941B-CB537E550142}" name="Cruz, Arianna [VCH]" initials="AC" userId="S::arianna.cruz@vch.ca::c6574dbb-1a58-4910-b80f-801f3a808d7d" providerId="AD"/>
  <p188:author id="{12716A45-E18B-4C3C-E9BC-4364C1434C68}" name="Jaclyn MacNeil" initials="JM" userId="S::jaclyn.macneil@utoronto.ca::a1035762-a28a-4b32-b3f9-4ed1bad2d4c9" providerId="AD"/>
  <p188:author id="{4F56D1CD-909F-88D8-5679-5E839F8871C0}" name="Cruz, Arianna [VCH]" initials="CA" userId="S::arianna.cruz_vch.ca#ext#@utoronto.onmicrosoft.com::bd32357e-af69-4a5b-a86e-2b481230548a" providerId="AD"/>
  <p188:author id="{BAB25ED5-799C-A284-1C5C-017303D3DDFC}" name="Katy Devitt" initials="KD" userId="S::katharine.devitt@utoronto.ca::23ec3aa8-66ca-4318-bc2e-606c32b51179" providerId="AD"/>
  <p188:author id="{2D403CD9-9F9F-2F9F-3CC5-B1FCB6A2AC19}" name="Nicole Simms" initials="NS" userId="S::nicole.simms@utoronto.ca::ad337208-4abe-40da-ba40-8230eb90f4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1"/>
    <a:srgbClr val="FBF8F0"/>
    <a:srgbClr val="FFF2CC"/>
    <a:srgbClr val="FBE5D6"/>
    <a:srgbClr val="E2F0D9"/>
    <a:srgbClr val="1B1B1B"/>
    <a:srgbClr val="FFFFFF"/>
    <a:srgbClr val="A5A5A5"/>
    <a:srgbClr val="385723"/>
    <a:srgbClr val="5D6E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0B35F-95B4-43AC-8F8C-4A6099A0ABA9}" v="2" dt="2026-04-09T21:09:24.143"/>
    <p1510:client id="{EE6EFE24-9C4B-4D3D-8914-771E990515F6}" v="116" dt="2026-04-09T23:32:24.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1" autoAdjust="0"/>
    <p:restoredTop sz="72089" autoAdjust="0"/>
  </p:normalViewPr>
  <p:slideViewPr>
    <p:cSldViewPr snapToGrid="0">
      <p:cViewPr varScale="1">
        <p:scale>
          <a:sx n="41" d="100"/>
          <a:sy n="41" d="100"/>
        </p:scale>
        <p:origin x="811" y="3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E1F33-615E-47C5-9650-8D4C5B753ECE}" type="datetimeFigureOut">
              <a:rPr lang="en-CA" smtClean="0"/>
              <a:t>2026-05-06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14E11-05AD-46F6-8C56-044BFD6C1739}" type="slidenum">
              <a:rPr lang="en-CA" smtClean="0"/>
              <a:t>‹#›</a:t>
            </a:fld>
            <a:endParaRPr lang="en-CA"/>
          </a:p>
        </p:txBody>
      </p:sp>
    </p:spTree>
    <p:extLst>
      <p:ext uri="{BB962C8B-B14F-4D97-AF65-F5344CB8AC3E}">
        <p14:creationId xmlns:p14="http://schemas.microsoft.com/office/powerpoint/2010/main" val="326780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ealthcarelca.com/"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oee.nrcan.gc.ca/corporate/statistics/neud/dpa/calculator/ghg-calculator.cfm?_gl=1*1uz8abp*_ga*MTM2NDI4MDkxOC4xNjc2NjcyNDIy*_ga_C2N57Y7DX5*MTY4MDI4OTMwOS43LjAuMTY4MDI4OTMwOS4wLjAuM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journals.sagepub.com/doi/full/10.1177/174569161559851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oi.org/10.1093/bjs/znab406"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ochain.com/blog/impact-categories-lc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ghgprotocol.org/sites/default/files/standards/ghg-protocol-revised.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rPr>
              <a:t>Title Slide: Introduce the project </a:t>
            </a:r>
            <a:endParaRPr lang="en-US" b="0" i="0" dirty="0">
              <a:solidFill>
                <a:srgbClr val="000000"/>
              </a:solidFill>
              <a:effectLst/>
            </a:endParaRPr>
          </a:p>
          <a:p>
            <a:r>
              <a:rPr lang="en-US" b="0" i="0" dirty="0">
                <a:solidFill>
                  <a:srgbClr val="000000"/>
                </a:solidFill>
                <a:effectLst/>
              </a:rPr>
              <a:t>Modify to suit your needs! </a:t>
            </a:r>
          </a:p>
          <a:p>
            <a:r>
              <a:rPr lang="en-US" b="0" i="0" dirty="0">
                <a:solidFill>
                  <a:srgbClr val="000000"/>
                </a:solidFill>
                <a:effectLst/>
              </a:rPr>
              <a:t>Add attributions to authors, reviewers, and/or collaborators, and replace the logos with your own. Be sure to replace the photo with one that applies to your project.</a:t>
            </a:r>
          </a:p>
          <a:p>
            <a:r>
              <a:rPr lang="en-US" b="0" i="0" dirty="0">
                <a:solidFill>
                  <a:srgbClr val="000000"/>
                </a:solidFill>
                <a:effectLst/>
              </a:rPr>
              <a:t>A list of suggested collaborators has been provided – replace these with the names of project participants. </a:t>
            </a:r>
          </a:p>
          <a:p>
            <a:r>
              <a:rPr lang="en-US" b="0" i="0" dirty="0">
                <a:solidFill>
                  <a:srgbClr val="000000"/>
                </a:solidFill>
                <a:effectLst/>
              </a:rPr>
              <a:t>Finding an executive sponsor for your project will increase your chances of success – include their name on the title slide as well.</a:t>
            </a:r>
          </a:p>
          <a:p>
            <a:r>
              <a:rPr lang="en-US" b="0" i="0" dirty="0">
                <a:solidFill>
                  <a:srgbClr val="000000"/>
                </a:solidFill>
                <a:effectLst/>
              </a:rPr>
              <a:t>You can view several completed Sustainable Perioperative Care Project Charters here: https://drive.google.com/drive/folders/1rZELuMHIOTHPivCCUCI1ReB98vZONwXj </a:t>
            </a:r>
          </a:p>
          <a:p>
            <a:pPr marL="628650" lvl="1" indent="-171450">
              <a:buFont typeface="Arial" panose="020B0604020202020204" pitchFamily="34" charset="0"/>
              <a:buChar char="•"/>
            </a:pPr>
            <a:r>
              <a:rPr lang="en-US" b="0" i="0" dirty="0">
                <a:solidFill>
                  <a:srgbClr val="000000"/>
                </a:solidFill>
                <a:effectLst/>
              </a:rPr>
              <a:t>These can be downloaded and modified to suit your needs</a:t>
            </a:r>
            <a:endParaRPr lang="en-CA" dirty="0"/>
          </a:p>
        </p:txBody>
      </p:sp>
      <p:sp>
        <p:nvSpPr>
          <p:cNvPr id="4" name="Slide Number Placeholder 3"/>
          <p:cNvSpPr>
            <a:spLocks noGrp="1"/>
          </p:cNvSpPr>
          <p:nvPr>
            <p:ph type="sldNum" sz="quarter" idx="5"/>
          </p:nvPr>
        </p:nvSpPr>
        <p:spPr/>
        <p:txBody>
          <a:bodyPr/>
          <a:lstStyle/>
          <a:p>
            <a:fld id="{49D14E11-05AD-46F6-8C56-044BFD6C1739}" type="slidenum">
              <a:rPr lang="en-CA" smtClean="0"/>
              <a:t>2</a:t>
            </a:fld>
            <a:endParaRPr lang="en-CA"/>
          </a:p>
        </p:txBody>
      </p:sp>
    </p:spTree>
    <p:extLst>
      <p:ext uri="{BB962C8B-B14F-4D97-AF65-F5344CB8AC3E}">
        <p14:creationId xmlns:p14="http://schemas.microsoft.com/office/powerpoint/2010/main" val="140321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Calibri"/>
              </a:rPr>
              <a:t>A process map is a pictorial representation of how things flow through a healthcare system from beginning to end (e.g., patient flow, information flow, lab request flow)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Calibri"/>
              </a:rPr>
              <a:t>It should include all the activities (processes, people) required to complete a process (e.g., treat a condition, deliver a product or service)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Calibri"/>
              </a:rPr>
              <a:t>Note that higher-level process maps tend to be less detailed than lower-level maps </a:t>
            </a:r>
          </a:p>
          <a:p>
            <a:r>
              <a:rPr lang="en-US" sz="1200" dirty="0">
                <a:latin typeface="+mn-lt"/>
                <a:cs typeface="Calibri"/>
              </a:rPr>
              <a:t>Process maps can be used to:</a:t>
            </a:r>
          </a:p>
          <a:p>
            <a:pPr marL="628650" lvl="1" indent="-171450">
              <a:buFont typeface="Arial" panose="020B0604020202020204" pitchFamily="34" charset="0"/>
              <a:buChar char="•"/>
            </a:pPr>
            <a:r>
              <a:rPr lang="en-US" sz="1200" dirty="0">
                <a:latin typeface="+mn-lt"/>
                <a:cs typeface="Calibri"/>
              </a:rPr>
              <a:t>Highlight any inefficiencies in the current system (i.e., waste, flow issues, examples of variability, overburden of work)</a:t>
            </a:r>
          </a:p>
          <a:p>
            <a:pPr marL="628650" lvl="1" indent="-171450">
              <a:buFont typeface="Arial" panose="020B0604020202020204" pitchFamily="34" charset="0"/>
              <a:buChar char="•"/>
            </a:pPr>
            <a:r>
              <a:rPr lang="en-US" sz="1200" dirty="0">
                <a:latin typeface="+mn-lt"/>
                <a:cs typeface="Calibri"/>
              </a:rPr>
              <a:t>Check to see if a process is still going well or has "deteriorated”</a:t>
            </a:r>
          </a:p>
          <a:p>
            <a:pPr marL="628650" lvl="1" indent="-171450">
              <a:buFont typeface="Arial" panose="020B0604020202020204" pitchFamily="34" charset="0"/>
              <a:buChar char="•"/>
            </a:pPr>
            <a:r>
              <a:rPr lang="en-US" sz="1200" dirty="0">
                <a:latin typeface="+mn-lt"/>
                <a:cs typeface="Calibri"/>
              </a:rPr>
              <a:t>Provide a great framework for opportunity identification and solution development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Calibri"/>
              </a:rPr>
              <a:t>Determine what might get in the way of making change</a:t>
            </a:r>
          </a:p>
          <a:p>
            <a:r>
              <a:rPr lang="en-US" sz="1200" dirty="0">
                <a:latin typeface="+mn-lt"/>
                <a:cs typeface="Calibri"/>
              </a:rPr>
              <a:t>Steps to building a process map: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solidFill>
                  <a:srgbClr val="182F51"/>
                </a:solidFill>
                <a:latin typeface="+mn-lt"/>
                <a:ea typeface="Inter" panose="02000503000000020004" pitchFamily="2" charset="0"/>
                <a:cs typeface="Arial" panose="020B0604020202020204" pitchFamily="34" charset="0"/>
              </a:rPr>
              <a:t>Observe &amp; learn the process &amp; talk to the people involved</a:t>
            </a:r>
            <a:r>
              <a:rPr lang="en-US" sz="1200" b="0" i="0" dirty="0">
                <a:solidFill>
                  <a:srgbClr val="182F51"/>
                </a:solidFill>
                <a:latin typeface="+mn-lt"/>
                <a:ea typeface="Inter" panose="02000503000000020004" pitchFamily="2"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solidFill>
                  <a:srgbClr val="182F51"/>
                </a:solidFill>
                <a:latin typeface="+mn-lt"/>
                <a:ea typeface="Inter" panose="02000503000000020004" pitchFamily="2" charset="0"/>
                <a:cs typeface="Arial" panose="020B0604020202020204" pitchFamily="34" charset="0"/>
              </a:rPr>
              <a:t>Determine the scope (boundaries) of the process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solidFill>
                  <a:srgbClr val="182F51"/>
                </a:solidFill>
                <a:latin typeface="+mn-lt"/>
                <a:ea typeface="Inter" panose="02000503000000020004" pitchFamily="2" charset="0"/>
                <a:cs typeface="Arial" panose="020B0604020202020204" pitchFamily="34" charset="0"/>
              </a:rPr>
              <a:t>Write each activity (starting with a verb), delay and decision point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solidFill>
                  <a:srgbClr val="182F51"/>
                </a:solidFill>
                <a:latin typeface="+mn-lt"/>
                <a:ea typeface="Inter" panose="02000503000000020004" pitchFamily="2" charset="0"/>
                <a:cs typeface="Arial" panose="020B0604020202020204" pitchFamily="34" charset="0"/>
              </a:rPr>
              <a:t>Place each activity in the sequence that it occurs </a:t>
            </a:r>
            <a:r>
              <a:rPr lang="en-US" sz="1200" b="0" i="0" dirty="0">
                <a:solidFill>
                  <a:srgbClr val="182F51"/>
                </a:solidFill>
                <a:latin typeface="+mn-lt"/>
                <a:ea typeface="Inter" panose="02000503000000020004" pitchFamily="2"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solidFill>
                  <a:srgbClr val="182F51"/>
                </a:solidFill>
                <a:latin typeface="+mn-lt"/>
                <a:ea typeface="Inter" panose="02000503000000020004" pitchFamily="2" charset="0"/>
                <a:cs typeface="Arial" panose="020B0604020202020204" pitchFamily="34" charset="0"/>
              </a:rPr>
              <a:t>Walk through the process to validate common understanding and correct any errors</a:t>
            </a:r>
            <a:r>
              <a:rPr lang="en-US" sz="1200" b="0" i="0" dirty="0">
                <a:solidFill>
                  <a:srgbClr val="182F51"/>
                </a:solidFill>
                <a:latin typeface="+mn-lt"/>
                <a:ea typeface="Inter" panose="02000503000000020004" pitchFamily="2"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solidFill>
                  <a:srgbClr val="182F51"/>
                </a:solidFill>
                <a:latin typeface="+mn-lt"/>
                <a:ea typeface="Inter" panose="02000503000000020004" pitchFamily="2" charset="0"/>
                <a:cs typeface="Arial" panose="020B0604020202020204" pitchFamily="34" charset="0"/>
              </a:rPr>
              <a:t>Draw flow lines once process has been validated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solidFill>
                  <a:srgbClr val="182F51"/>
                </a:solidFill>
                <a:latin typeface="+mn-lt"/>
                <a:ea typeface="Inter" panose="02000503000000020004" pitchFamily="2" charset="0"/>
                <a:cs typeface="Arial" panose="020B0604020202020204" pitchFamily="34" charset="0"/>
              </a:rPr>
              <a:t>Understand by asking questions to uncover opportunities for improvement in the process</a:t>
            </a:r>
            <a:r>
              <a:rPr lang="en-US" sz="1200" b="0" i="0" dirty="0">
                <a:solidFill>
                  <a:srgbClr val="182F51"/>
                </a:solidFill>
                <a:latin typeface="+mn-lt"/>
                <a:ea typeface="Inter" panose="02000503000000020004" pitchFamily="2" charset="0"/>
                <a:cs typeface="Arial" panose="020B0604020202020204" pitchFamily="34" charset="0"/>
              </a:rPr>
              <a:t>​</a:t>
            </a:r>
            <a:endParaRPr lang="en-CA"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If you are working with a multi-site team to create a process map, discuss the process at each of your respective sites and try to come up with a general flow that is likely to apply (with some variation) at most sites.</a:t>
            </a:r>
          </a:p>
          <a:p>
            <a:endParaRPr lang="en-CA" dirty="0">
              <a:cs typeface="Calibri"/>
            </a:endParaRPr>
          </a:p>
        </p:txBody>
      </p:sp>
      <p:sp>
        <p:nvSpPr>
          <p:cNvPr id="4" name="Slide Number Placeholder 3"/>
          <p:cNvSpPr>
            <a:spLocks noGrp="1"/>
          </p:cNvSpPr>
          <p:nvPr>
            <p:ph type="sldNum" sz="quarter" idx="5"/>
          </p:nvPr>
        </p:nvSpPr>
        <p:spPr/>
        <p:txBody>
          <a:bodyPr/>
          <a:lstStyle/>
          <a:p>
            <a:fld id="{49D14E11-05AD-46F6-8C56-044BFD6C1739}" type="slidenum">
              <a:rPr lang="en-CA" smtClean="0"/>
              <a:t>11</a:t>
            </a:fld>
            <a:endParaRPr lang="en-CA"/>
          </a:p>
        </p:txBody>
      </p:sp>
    </p:spTree>
    <p:extLst>
      <p:ext uri="{BB962C8B-B14F-4D97-AF65-F5344CB8AC3E}">
        <p14:creationId xmlns:p14="http://schemas.microsoft.com/office/powerpoint/2010/main" val="123097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A7DF2-D927-C6E1-34F2-6C741466B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58D5E-9F52-E4A8-445D-A5537F166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0A9B3-8EF4-88D9-B1E6-8A30A62A75D9}"/>
              </a:ext>
            </a:extLst>
          </p:cNvPr>
          <p:cNvSpPr>
            <a:spLocks noGrp="1"/>
          </p:cNvSpPr>
          <p:nvPr>
            <p:ph type="body" idx="1"/>
          </p:nvPr>
        </p:nvSpPr>
        <p:spPr/>
        <p:txBody>
          <a:bodyPr/>
          <a:lstStyle/>
          <a:p>
            <a:pPr fontAlgn="base">
              <a:tabLst>
                <a:tab pos="457200" algn="l"/>
              </a:tabLst>
            </a:pPr>
            <a:r>
              <a:rPr lang="en-US" sz="1200" b="1" dirty="0">
                <a:solidFill>
                  <a:srgbClr val="C00000"/>
                </a:solidFill>
                <a:latin typeface="+mn-lt"/>
                <a:cs typeface="Levenim MT"/>
              </a:rPr>
              <a:t>5. Root Cause Analysis: </a:t>
            </a:r>
            <a:r>
              <a:rPr lang="en-US" sz="1200" b="1" i="0" dirty="0">
                <a:solidFill>
                  <a:srgbClr val="000000"/>
                </a:solidFill>
                <a:effectLst/>
                <a:latin typeface="+mn-lt"/>
              </a:rPr>
              <a:t>Identify factors contributing to the problem</a:t>
            </a:r>
            <a:endParaRPr lang="en-US" sz="1200" b="1" i="0" dirty="0">
              <a:solidFill>
                <a:srgbClr val="000000"/>
              </a:solidFill>
              <a:effectLst/>
              <a:latin typeface="+mn-lt"/>
              <a:cs typeface="Levenim MT"/>
            </a:endParaRPr>
          </a:p>
          <a:p>
            <a:pPr fontAlgn="base">
              <a:tabLst>
                <a:tab pos="457200" algn="l"/>
              </a:tabLst>
            </a:pPr>
            <a:r>
              <a:rPr lang="en-US" sz="1200" b="0" i="0" dirty="0">
                <a:solidFill>
                  <a:srgbClr val="000000"/>
                </a:solidFill>
                <a:effectLst/>
                <a:latin typeface="+mn-lt"/>
              </a:rPr>
              <a:t>An overview of the factors contributing to the current state of the process or system as depicted in the previous step</a:t>
            </a:r>
          </a:p>
          <a:p>
            <a:pPr marL="628650" lvl="1" indent="-171450" fontAlgn="base">
              <a:buFont typeface="Arial" panose="020B0604020202020204" pitchFamily="34" charset="0"/>
              <a:buChar char="•"/>
              <a:tabLst>
                <a:tab pos="457200" algn="l"/>
              </a:tabLst>
            </a:pPr>
            <a:r>
              <a:rPr lang="en-US" sz="1200" b="0" i="0" dirty="0">
                <a:solidFill>
                  <a:srgbClr val="000000"/>
                </a:solidFill>
                <a:effectLst/>
                <a:latin typeface="+mn-lt"/>
              </a:rPr>
              <a:t>Thoughtful identification of root causes is necessary to develop change ideas that will lead to improvement</a:t>
            </a:r>
            <a:endParaRPr lang="en-US" sz="1200" b="0" i="0" dirty="0">
              <a:solidFill>
                <a:srgbClr val="000000"/>
              </a:solidFill>
              <a:effectLst/>
              <a:latin typeface="+mn-lt"/>
              <a:cs typeface="Levenim MT"/>
            </a:endParaRPr>
          </a:p>
          <a:p>
            <a:pPr>
              <a:lnSpc>
                <a:spcPts val="2700"/>
              </a:lnSpc>
            </a:pPr>
            <a:r>
              <a:rPr lang="en-US" sz="1200" b="0" i="0" dirty="0">
                <a:solidFill>
                  <a:srgbClr val="000000"/>
                </a:solidFill>
                <a:effectLst/>
                <a:latin typeface="+mn-lt"/>
              </a:rPr>
              <a:t>Consider grouping your root causes into the following themes (these have been added to the slide above, but please modify accordingly by removing or changing categories)</a:t>
            </a:r>
          </a:p>
          <a:p>
            <a:pPr>
              <a:buFont typeface="Arial" panose="020B0604020202020204" pitchFamily="34" charset="0"/>
              <a:buNone/>
            </a:pPr>
            <a:r>
              <a:rPr lang="en-US" sz="1200" b="1" i="0" dirty="0">
                <a:solidFill>
                  <a:srgbClr val="000000"/>
                </a:solidFill>
                <a:effectLst/>
                <a:latin typeface="+mn-lt"/>
              </a:rPr>
              <a:t>Education and awareness</a:t>
            </a:r>
          </a:p>
          <a:p>
            <a:pPr marL="628650" lvl="1" indent="-171450">
              <a:buFont typeface="Arial" panose="020B0604020202020204" pitchFamily="34" charset="0"/>
              <a:buChar char="•"/>
            </a:pPr>
            <a:r>
              <a:rPr lang="en-US" sz="1200" b="0" i="0" dirty="0">
                <a:solidFill>
                  <a:srgbClr val="000000"/>
                </a:solidFill>
                <a:effectLst/>
                <a:latin typeface="+mn-lt"/>
              </a:rPr>
              <a:t>Many care providers are not aware of the sustainability implications of their practice; bringing attention to the problem and its possible solution(s) is often the first step in implementing change</a:t>
            </a:r>
          </a:p>
          <a:p>
            <a:pPr>
              <a:buFont typeface="Arial" panose="020B0604020202020204" pitchFamily="34" charset="0"/>
              <a:buNone/>
            </a:pPr>
            <a:r>
              <a:rPr lang="en-US" sz="1200" b="1" i="0" dirty="0">
                <a:solidFill>
                  <a:srgbClr val="000000"/>
                </a:solidFill>
                <a:effectLst/>
                <a:latin typeface="+mn-lt"/>
              </a:rPr>
              <a:t>Clinical workflow</a:t>
            </a:r>
          </a:p>
          <a:p>
            <a:pPr marL="628650" lvl="1" indent="-171450">
              <a:buFont typeface="Arial" panose="020B0604020202020204" pitchFamily="34" charset="0"/>
              <a:buChar char="•"/>
            </a:pPr>
            <a:r>
              <a:rPr lang="en-US" sz="1200" b="0" i="0" dirty="0">
                <a:solidFill>
                  <a:srgbClr val="000000"/>
                </a:solidFill>
                <a:effectLst/>
                <a:latin typeface="+mn-lt"/>
              </a:rPr>
              <a:t>Striving to fit proposed sustainability interventions into current processes will minimize workflow disruption</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Clinicians who have developed preferences for less sustainable processes or products need incentivization to trial and accept more sustainable alternatives</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Planning, implementing, and evaluating sustainability efforts takes time; integrating sustainability into the portfolio of existing personnel, developing a green team, and/or leveraging or hiring hospital sustainability staff are a few of the ways this work can be supported</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Proposed changes must be evidence-based in order to assuage quick-to-arise concerns that sustainability interventions will compromise the quality of care</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Policy-review/changes may be required to embed sustainability efforts</a:t>
            </a:r>
            <a:endParaRPr lang="en-US" sz="1200" dirty="0">
              <a:latin typeface="+mn-lt"/>
            </a:endParaRPr>
          </a:p>
          <a:p>
            <a:pPr>
              <a:buFont typeface="Arial" panose="020B0604020202020204" pitchFamily="34" charset="0"/>
              <a:buNone/>
            </a:pPr>
            <a:r>
              <a:rPr lang="en-US" sz="1200" b="1" i="0" dirty="0">
                <a:solidFill>
                  <a:srgbClr val="000000"/>
                </a:solidFill>
                <a:effectLst/>
                <a:latin typeface="+mn-lt"/>
              </a:rPr>
              <a:t>Infrastructure</a:t>
            </a:r>
          </a:p>
          <a:p>
            <a:pPr marL="628650" lvl="1" indent="-171450">
              <a:buFont typeface="Arial" panose="020B0604020202020204" pitchFamily="34" charset="0"/>
              <a:buChar char="•"/>
            </a:pPr>
            <a:r>
              <a:rPr lang="en-US" sz="1200" b="0" i="0" dirty="0">
                <a:solidFill>
                  <a:srgbClr val="000000"/>
                </a:solidFill>
                <a:effectLst/>
                <a:latin typeface="+mn-lt"/>
              </a:rPr>
              <a:t>Changes to the physical environment are often required to support sustainability interventions </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The strategic placement of both products and disposal receptacles can make doing the sustainable thing the easy thing</a:t>
            </a:r>
            <a:endParaRPr lang="en-US" sz="1200" dirty="0">
              <a:latin typeface="+mn-lt"/>
            </a:endParaRPr>
          </a:p>
          <a:p>
            <a:pPr>
              <a:buFont typeface="Arial" panose="020B0604020202020204" pitchFamily="34" charset="0"/>
              <a:buNone/>
            </a:pPr>
            <a:r>
              <a:rPr lang="en-US" sz="1200" b="1" i="0" dirty="0">
                <a:solidFill>
                  <a:srgbClr val="000000"/>
                </a:solidFill>
                <a:effectLst/>
                <a:latin typeface="+mn-lt"/>
              </a:rPr>
              <a:t>Finances and procurement</a:t>
            </a:r>
          </a:p>
          <a:p>
            <a:pPr marL="628650" lvl="1" indent="-171450">
              <a:buFont typeface="Arial" panose="020B0604020202020204" pitchFamily="34" charset="0"/>
              <a:buChar char="•"/>
            </a:pPr>
            <a:r>
              <a:rPr lang="en-US" sz="1200" b="0" i="0" dirty="0">
                <a:solidFill>
                  <a:srgbClr val="000000"/>
                </a:solidFill>
                <a:effectLst/>
                <a:latin typeface="+mn-lt"/>
              </a:rPr>
              <a:t>Demonstrating that sustainability interventions will be cost-neutral or result in savings (either immediately or over time) can be key to generating buy-in</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Interventions that involve substituting products with more sustainable alternatives require new or amended purchasing practices/contracts</a:t>
            </a:r>
          </a:p>
          <a:p>
            <a:pPr>
              <a:lnSpc>
                <a:spcPts val="2700"/>
              </a:lnSpc>
            </a:pPr>
            <a:r>
              <a:rPr lang="en-US" sz="1200" b="0" i="0" dirty="0">
                <a:solidFill>
                  <a:srgbClr val="000000"/>
                </a:solidFill>
                <a:effectLst/>
                <a:latin typeface="+mn-lt"/>
              </a:rPr>
              <a:t>These themes may not work for you, and you may find some of the root causes more relevant than others – remove and add to this section as you see fit. Thoughtful identification of root causes is necessary to develop change ideas that will lead to improvement; the following tools from the Institute for Healthcare Improvement can assist in this </a:t>
            </a:r>
            <a:r>
              <a:rPr lang="en-US" sz="1200" b="0" i="0" dirty="0" err="1">
                <a:solidFill>
                  <a:srgbClr val="000000"/>
                </a:solidFill>
                <a:effectLst/>
                <a:latin typeface="+mn-lt"/>
              </a:rPr>
              <a:t>endeavour</a:t>
            </a:r>
            <a:r>
              <a:rPr lang="en-US" sz="1200" b="0" i="0" dirty="0">
                <a:solidFill>
                  <a:srgbClr val="000000"/>
                </a:solidFill>
                <a:effectLst/>
                <a:latin typeface="+mn-lt"/>
              </a:rPr>
              <a:t>.</a:t>
            </a:r>
          </a:p>
          <a:p>
            <a:pPr marL="628650" lvl="1" indent="-171450">
              <a:lnSpc>
                <a:spcPts val="2700"/>
              </a:lnSpc>
              <a:buFont typeface="Arial" panose="020B0604020202020204" pitchFamily="34" charset="0"/>
              <a:buChar char="•"/>
            </a:pPr>
            <a:r>
              <a:rPr lang="en-US" sz="1200" b="0" i="0" dirty="0">
                <a:solidFill>
                  <a:srgbClr val="000000"/>
                </a:solidFill>
                <a:effectLst/>
                <a:latin typeface="+mn-lt"/>
              </a:rPr>
              <a:t>Cause &amp; Effect Diagram: https://www.ihi.org/resources/tools/cause-and-effect-diagram</a:t>
            </a:r>
          </a:p>
          <a:p>
            <a:pPr marL="628650" lvl="1" indent="-171450">
              <a:lnSpc>
                <a:spcPts val="2700"/>
              </a:lnSpc>
              <a:buFont typeface="Arial" panose="020B0604020202020204" pitchFamily="34" charset="0"/>
              <a:buChar char="•"/>
            </a:pPr>
            <a:r>
              <a:rPr lang="en-US" sz="1200" b="0" i="0" dirty="0">
                <a:solidFill>
                  <a:srgbClr val="000000"/>
                </a:solidFill>
                <a:effectLst/>
                <a:latin typeface="+mn-lt"/>
              </a:rPr>
              <a:t>5 Whys: https://www.ihi.org/resources/tools/5-whys-finding-root-cause</a:t>
            </a:r>
            <a:endParaRPr lang="en-US" sz="1200" b="0" i="0" dirty="0">
              <a:solidFill>
                <a:srgbClr val="000000"/>
              </a:solidFill>
              <a:effectLst/>
              <a:latin typeface="+mn-lt"/>
              <a:cs typeface="Levenim MT"/>
            </a:endParaRPr>
          </a:p>
          <a:p>
            <a:pPr fontAlgn="base">
              <a:tabLst>
                <a:tab pos="457200" algn="l"/>
              </a:tabLst>
            </a:pPr>
            <a:endParaRPr lang="en-US" sz="1200" b="0" i="0" dirty="0">
              <a:solidFill>
                <a:srgbClr val="000000"/>
              </a:solidFill>
              <a:effectLst/>
              <a:latin typeface="+mn-lt"/>
              <a:cs typeface="Levenim MT"/>
            </a:endParaRPr>
          </a:p>
        </p:txBody>
      </p:sp>
      <p:sp>
        <p:nvSpPr>
          <p:cNvPr id="4" name="Slide Number Placeholder 3">
            <a:extLst>
              <a:ext uri="{FF2B5EF4-FFF2-40B4-BE49-F238E27FC236}">
                <a16:creationId xmlns:a16="http://schemas.microsoft.com/office/drawing/2014/main" id="{D092F1A4-4011-94DC-6A01-3136F35DC384}"/>
              </a:ext>
            </a:extLst>
          </p:cNvPr>
          <p:cNvSpPr>
            <a:spLocks noGrp="1"/>
          </p:cNvSpPr>
          <p:nvPr>
            <p:ph type="sldNum" sz="quarter" idx="5"/>
          </p:nvPr>
        </p:nvSpPr>
        <p:spPr/>
        <p:txBody>
          <a:bodyPr/>
          <a:lstStyle/>
          <a:p>
            <a:fld id="{49D14E11-05AD-46F6-8C56-044BFD6C1739}" type="slidenum">
              <a:rPr lang="en-CA" smtClean="0"/>
              <a:t>12</a:t>
            </a:fld>
            <a:endParaRPr lang="en-CA"/>
          </a:p>
        </p:txBody>
      </p:sp>
    </p:spTree>
    <p:extLst>
      <p:ext uri="{BB962C8B-B14F-4D97-AF65-F5344CB8AC3E}">
        <p14:creationId xmlns:p14="http://schemas.microsoft.com/office/powerpoint/2010/main" val="4252386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213F4-5B20-F6B9-FB58-AB6A0C8F2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BE7CD-778B-4CFA-4BF7-A879CF8D4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0FA44-7508-A081-4CFB-736052788536}"/>
              </a:ext>
            </a:extLst>
          </p:cNvPr>
          <p:cNvSpPr>
            <a:spLocks noGrp="1"/>
          </p:cNvSpPr>
          <p:nvPr>
            <p:ph type="body" idx="1"/>
          </p:nvPr>
        </p:nvSpPr>
        <p:spPr/>
        <p:txBody>
          <a:bodyPr/>
          <a:lstStyle/>
          <a:p>
            <a:pPr marL="171450" indent="-171450">
              <a:buFont typeface="Arial" panose="020B0604020202020204" pitchFamily="34" charset="0"/>
              <a:buChar char="•"/>
            </a:pPr>
            <a:r>
              <a:rPr lang="en-US" b="0" dirty="0">
                <a:solidFill>
                  <a:srgbClr val="182F51"/>
                </a:solidFill>
              </a:rPr>
              <a:t>The 5 Whys tool: Helps identify root causes of an issue by repeatedly asking “Why?” Start with a clear problem statement and build upon each answer until the fundamental cause is uncovered.</a:t>
            </a:r>
          </a:p>
          <a:p>
            <a:pPr marL="171450" indent="-171450">
              <a:buFont typeface="Arial" panose="020B0604020202020204" pitchFamily="34" charset="0"/>
              <a:buChar char="•"/>
            </a:pPr>
            <a:r>
              <a:rPr lang="en-US" b="0" dirty="0">
                <a:solidFill>
                  <a:srgbClr val="182F51"/>
                </a:solidFill>
              </a:rPr>
              <a:t>Keep asking “why?”</a:t>
            </a:r>
          </a:p>
          <a:p>
            <a:pPr marL="171450" indent="-171450">
              <a:buFont typeface="Arial" panose="020B0604020202020204" pitchFamily="34" charset="0"/>
              <a:buChar char="•"/>
            </a:pPr>
            <a:r>
              <a:rPr lang="en-US" b="0" dirty="0">
                <a:solidFill>
                  <a:srgbClr val="182F51"/>
                </a:solidFill>
              </a:rPr>
              <a:t>The final “because” you land on should be something over which you have control</a:t>
            </a:r>
          </a:p>
          <a:p>
            <a:pPr fontAlgn="base">
              <a:tabLst>
                <a:tab pos="457200" algn="l"/>
              </a:tabLst>
            </a:pPr>
            <a:endParaRPr lang="en-US" b="0" i="0" dirty="0">
              <a:solidFill>
                <a:srgbClr val="000000"/>
              </a:solidFill>
              <a:effectLst/>
              <a:latin typeface="Levenim MT"/>
              <a:cs typeface="Levenim MT"/>
            </a:endParaRPr>
          </a:p>
        </p:txBody>
      </p:sp>
      <p:sp>
        <p:nvSpPr>
          <p:cNvPr id="4" name="Slide Number Placeholder 3">
            <a:extLst>
              <a:ext uri="{FF2B5EF4-FFF2-40B4-BE49-F238E27FC236}">
                <a16:creationId xmlns:a16="http://schemas.microsoft.com/office/drawing/2014/main" id="{EFC5573C-B4EF-6386-B5D7-596EA84B21A2}"/>
              </a:ext>
            </a:extLst>
          </p:cNvPr>
          <p:cNvSpPr>
            <a:spLocks noGrp="1"/>
          </p:cNvSpPr>
          <p:nvPr>
            <p:ph type="sldNum" sz="quarter" idx="5"/>
          </p:nvPr>
        </p:nvSpPr>
        <p:spPr/>
        <p:txBody>
          <a:bodyPr/>
          <a:lstStyle/>
          <a:p>
            <a:fld id="{49D14E11-05AD-46F6-8C56-044BFD6C1739}" type="slidenum">
              <a:rPr lang="en-CA" smtClean="0"/>
              <a:t>13</a:t>
            </a:fld>
            <a:endParaRPr lang="en-CA"/>
          </a:p>
        </p:txBody>
      </p:sp>
    </p:spTree>
    <p:extLst>
      <p:ext uri="{BB962C8B-B14F-4D97-AF65-F5344CB8AC3E}">
        <p14:creationId xmlns:p14="http://schemas.microsoft.com/office/powerpoint/2010/main" val="20878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tabLst>
                <a:tab pos="457200" algn="l"/>
              </a:tabLst>
            </a:pPr>
            <a:r>
              <a:rPr lang="en-US" b="0" dirty="0">
                <a:solidFill>
                  <a:srgbClr val="C00000"/>
                </a:solidFill>
                <a:latin typeface="+mn-lt"/>
                <a:cs typeface="Levenim MT"/>
              </a:rPr>
              <a:t>You may want to depict cause and effect using a fishbone (or “Ishikawa”) diagram; this is “a</a:t>
            </a:r>
            <a:r>
              <a:rPr lang="en-US" b="0" dirty="0">
                <a:latin typeface="+mn-lt"/>
              </a:rPr>
              <a:t>n organizational tool that helps teams explore and display the many causes contributing to a certain effect or outcome. It graphically displays the relationship of the causes to the effect and to each other, helping teams identify areas for improvement.” (IHI) You can use the themes introduced on the previous slide (education and awareness, clinical flow, infrastructure, finances and procurement, other) to structure your diagram, or try to come up with new ones to see if this yields other ways of thinking about challenges.</a:t>
            </a:r>
            <a:endParaRPr lang="en-US" b="0" dirty="0">
              <a:solidFill>
                <a:srgbClr val="C00000"/>
              </a:solidFill>
              <a:latin typeface="+mn-lt"/>
              <a:cs typeface="Levenim MT"/>
            </a:endParaRPr>
          </a:p>
          <a:p>
            <a:pPr fontAlgn="base">
              <a:tabLst>
                <a:tab pos="457200" algn="l"/>
              </a:tabLst>
            </a:pPr>
            <a:endParaRPr lang="en-US" b="0" dirty="0">
              <a:solidFill>
                <a:srgbClr val="C00000"/>
              </a:solidFill>
              <a:latin typeface="+mn-lt"/>
              <a:cs typeface="Levenim MT"/>
            </a:endParaRPr>
          </a:p>
          <a:p>
            <a:pPr fontAlgn="base">
              <a:tabLst>
                <a:tab pos="457200" algn="l"/>
              </a:tabLst>
            </a:pPr>
            <a:r>
              <a:rPr lang="en-US" b="0" dirty="0">
                <a:solidFill>
                  <a:srgbClr val="C00000"/>
                </a:solidFill>
                <a:latin typeface="+mn-lt"/>
                <a:cs typeface="Levenim MT"/>
              </a:rPr>
              <a:t>Consult these resources from IHI to learn more and access a template: </a:t>
            </a:r>
          </a:p>
          <a:p>
            <a:pPr marL="171450" indent="-171450" fontAlgn="base">
              <a:buFont typeface="Arial" panose="020B0604020202020204" pitchFamily="34" charset="0"/>
              <a:buChar char="•"/>
              <a:tabLst>
                <a:tab pos="457200" algn="l"/>
              </a:tabLst>
            </a:pPr>
            <a:r>
              <a:rPr lang="en-US" b="0" dirty="0">
                <a:solidFill>
                  <a:srgbClr val="C00000"/>
                </a:solidFill>
                <a:latin typeface="+mn-lt"/>
                <a:cs typeface="Levenim MT"/>
              </a:rPr>
              <a:t>https://www.ihi.org/resources/tools/cause-and-effect-diagram</a:t>
            </a:r>
          </a:p>
          <a:p>
            <a:pPr marL="171450" indent="-171450" fontAlgn="base">
              <a:buFont typeface="Arial" panose="020B0604020202020204" pitchFamily="34" charset="0"/>
              <a:buChar char="•"/>
              <a:tabLst>
                <a:tab pos="457200" algn="l"/>
              </a:tabLst>
            </a:pPr>
            <a:r>
              <a:rPr lang="en-US" b="0" dirty="0">
                <a:solidFill>
                  <a:srgbClr val="C00000"/>
                </a:solidFill>
                <a:latin typeface="+mn-lt"/>
                <a:cs typeface="Levenim MT"/>
              </a:rPr>
              <a:t>https://www.ihi.org/sites/default/files/SafetyToolkit_CauseandEffectDiagram.pdf</a:t>
            </a:r>
          </a:p>
          <a:p>
            <a:pPr fontAlgn="base">
              <a:tabLst>
                <a:tab pos="457200" algn="l"/>
              </a:tabLst>
            </a:pPr>
            <a:endParaRPr lang="en-US" b="0" dirty="0">
              <a:solidFill>
                <a:srgbClr val="C00000"/>
              </a:solidFill>
              <a:latin typeface="+mn-lt"/>
              <a:cs typeface="Levenim MT"/>
            </a:endParaRPr>
          </a:p>
          <a:p>
            <a:pPr marL="0" marR="0" lvl="0" indent="0" algn="l" defTabSz="914400" rtl="0" eaLnBrk="1" fontAlgn="base" latinLnBrk="0" hangingPunct="1">
              <a:lnSpc>
                <a:spcPct val="100000"/>
              </a:lnSpc>
              <a:spcBef>
                <a:spcPts val="0"/>
              </a:spcBef>
              <a:spcAft>
                <a:spcPts val="0"/>
              </a:spcAft>
              <a:buClrTx/>
              <a:buSzTx/>
              <a:buFontTx/>
              <a:buNone/>
              <a:tabLst>
                <a:tab pos="457200" algn="l"/>
              </a:tabLst>
              <a:defRPr/>
            </a:pPr>
            <a:endParaRPr lang="en-US" b="0" dirty="0">
              <a:solidFill>
                <a:srgbClr val="C00000"/>
              </a:solidFill>
              <a:latin typeface="+mn-lt"/>
              <a:cs typeface="Levenim MT"/>
            </a:endParaRPr>
          </a:p>
        </p:txBody>
      </p:sp>
      <p:sp>
        <p:nvSpPr>
          <p:cNvPr id="4" name="Slide Number Placeholder 3"/>
          <p:cNvSpPr>
            <a:spLocks noGrp="1"/>
          </p:cNvSpPr>
          <p:nvPr>
            <p:ph type="sldNum" sz="quarter" idx="5"/>
          </p:nvPr>
        </p:nvSpPr>
        <p:spPr/>
        <p:txBody>
          <a:bodyPr/>
          <a:lstStyle/>
          <a:p>
            <a:fld id="{49D14E11-05AD-46F6-8C56-044BFD6C1739}" type="slidenum">
              <a:rPr lang="en-CA" smtClean="0"/>
              <a:t>14</a:t>
            </a:fld>
            <a:endParaRPr lang="en-CA"/>
          </a:p>
        </p:txBody>
      </p:sp>
    </p:spTree>
    <p:extLst>
      <p:ext uri="{BB962C8B-B14F-4D97-AF65-F5344CB8AC3E}">
        <p14:creationId xmlns:p14="http://schemas.microsoft.com/office/powerpoint/2010/main" val="224315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tabLst>
                <a:tab pos="457200" algn="l"/>
              </a:tabLst>
            </a:pPr>
            <a:r>
              <a:rPr lang="en-US" sz="1200" b="1" dirty="0">
                <a:latin typeface="+mn-lt"/>
              </a:rPr>
              <a:t>6. Design the improvement and define change ideas: </a:t>
            </a:r>
            <a:r>
              <a:rPr lang="en-US" sz="1200" b="1" i="0" dirty="0">
                <a:solidFill>
                  <a:srgbClr val="000000"/>
                </a:solidFill>
                <a:effectLst/>
                <a:latin typeface="+mn-lt"/>
              </a:rPr>
              <a:t>Explore opportunities to address the problem</a:t>
            </a:r>
          </a:p>
          <a:p>
            <a:pPr marL="0" lvl="0" indent="0" fontAlgn="base">
              <a:buFont typeface="Arial" panose="020B0604020202020204" pitchFamily="34" charset="0"/>
              <a:buNone/>
              <a:tabLst>
                <a:tab pos="457200" algn="l"/>
              </a:tabLst>
            </a:pPr>
            <a:r>
              <a:rPr lang="en-US" sz="1200" b="0" i="0" dirty="0">
                <a:solidFill>
                  <a:srgbClr val="000000"/>
                </a:solidFill>
                <a:effectLst/>
                <a:latin typeface="+mn-lt"/>
              </a:rPr>
              <a:t>Create a list of change ideas that can be tested in an effort to address the barriers identified in the root cause analysis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200" b="0" i="0" dirty="0">
                <a:solidFill>
                  <a:srgbClr val="000000"/>
                </a:solidFill>
                <a:effectLst/>
                <a:latin typeface="+mn-lt"/>
              </a:rPr>
              <a:t>Consider grouping your root causes into the same themes used in your root cause analysis (these have been added to the slide above, but please modify accordingly by removing or changing categories)</a:t>
            </a:r>
          </a:p>
          <a:p>
            <a:pPr marL="0" lvl="0" indent="0" fontAlgn="base">
              <a:buFont typeface="Arial" panose="020B0604020202020204" pitchFamily="34" charset="0"/>
              <a:buNone/>
              <a:tabLst>
                <a:tab pos="457200" algn="l"/>
              </a:tabLst>
            </a:pPr>
            <a:r>
              <a:rPr lang="en-US" sz="1200" b="0" i="0" dirty="0">
                <a:solidFill>
                  <a:srgbClr val="000000"/>
                </a:solidFill>
                <a:effectLst/>
                <a:latin typeface="+mn-lt"/>
              </a:rPr>
              <a:t>L</a:t>
            </a:r>
            <a:r>
              <a:rPr lang="en-US" sz="1200" dirty="0">
                <a:latin typeface="+mn-lt"/>
              </a:rPr>
              <a:t>ist any known resources or tools that could be used to implement these change ideas, or items that would be helpful and might need to be developed</a:t>
            </a:r>
          </a:p>
          <a:p>
            <a:pPr marL="342900" lvl="0" indent="-342900" fontAlgn="base">
              <a:buFont typeface="Arial" panose="020B0604020202020204" pitchFamily="34" charset="0"/>
              <a:buChar char="•"/>
              <a:tabLst>
                <a:tab pos="457200" algn="l"/>
              </a:tabLst>
            </a:pPr>
            <a:endParaRPr lang="en-US" sz="1200" dirty="0">
              <a:latin typeface="+mn-lt"/>
            </a:endParaRPr>
          </a:p>
          <a:p>
            <a:pPr marL="0" lvl="0" indent="0" fontAlgn="base">
              <a:buFont typeface="Arial" panose="020B0604020202020204" pitchFamily="34" charset="0"/>
              <a:buNone/>
              <a:tabLst>
                <a:tab pos="457200" algn="l"/>
              </a:tabLst>
            </a:pPr>
            <a:endParaRPr lang="en-US" dirty="0"/>
          </a:p>
        </p:txBody>
      </p:sp>
      <p:sp>
        <p:nvSpPr>
          <p:cNvPr id="4" name="Slide Number Placeholder 3"/>
          <p:cNvSpPr>
            <a:spLocks noGrp="1"/>
          </p:cNvSpPr>
          <p:nvPr>
            <p:ph type="sldNum" sz="quarter" idx="5"/>
          </p:nvPr>
        </p:nvSpPr>
        <p:spPr/>
        <p:txBody>
          <a:bodyPr/>
          <a:lstStyle/>
          <a:p>
            <a:fld id="{49D14E11-05AD-46F6-8C56-044BFD6C1739}" type="slidenum">
              <a:rPr lang="en-CA" smtClean="0"/>
              <a:t>15</a:t>
            </a:fld>
            <a:endParaRPr lang="en-CA"/>
          </a:p>
        </p:txBody>
      </p:sp>
    </p:spTree>
    <p:extLst>
      <p:ext uri="{BB962C8B-B14F-4D97-AF65-F5344CB8AC3E}">
        <p14:creationId xmlns:p14="http://schemas.microsoft.com/office/powerpoint/2010/main" val="146004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DB180-A322-50EB-5ACE-5391352F7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47D4C-6292-B19D-D596-BF45D5A5C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72A74-AC54-FA59-4A13-AE5BB5341C94}"/>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200" dirty="0">
                <a:solidFill>
                  <a:srgbClr val="182F51"/>
                </a:solidFill>
                <a:latin typeface="Levenim MT" panose="02010502060101010101" pitchFamily="2" charset="-79"/>
                <a:cs typeface="Levenim MT" panose="02010502060101010101" pitchFamily="2" charset="-79"/>
              </a:rPr>
              <a:t>A driver diagram visually outlines how a project’s overall aim connects to the key factors that influence it (referred to as primary drivers) along with their supporting elements (secondary drivers), and specific change ideas linked to each of those components. In orange, you can include the different change ideas.</a:t>
            </a:r>
            <a:endParaRPr lang="en-CA" sz="1200" dirty="0">
              <a:solidFill>
                <a:srgbClr val="182F51"/>
              </a:solidFill>
              <a:latin typeface="Levenim MT" panose="02010502060101010101" pitchFamily="2" charset="-79"/>
              <a:cs typeface="Levenim MT" panose="02010502060101010101" pitchFamily="2" charset="-79"/>
            </a:endParaRPr>
          </a:p>
          <a:p>
            <a:pPr marL="0" lvl="0" indent="0" fontAlgn="base">
              <a:buFont typeface="Arial" panose="020B0604020202020204" pitchFamily="34" charset="0"/>
              <a:buNone/>
              <a:tabLst>
                <a:tab pos="457200" algn="l"/>
              </a:tabLst>
            </a:pPr>
            <a:endParaRPr lang="en-US" dirty="0"/>
          </a:p>
        </p:txBody>
      </p:sp>
      <p:sp>
        <p:nvSpPr>
          <p:cNvPr id="4" name="Slide Number Placeholder 3">
            <a:extLst>
              <a:ext uri="{FF2B5EF4-FFF2-40B4-BE49-F238E27FC236}">
                <a16:creationId xmlns:a16="http://schemas.microsoft.com/office/drawing/2014/main" id="{840AB84A-ACCA-407A-5343-075806450129}"/>
              </a:ext>
            </a:extLst>
          </p:cNvPr>
          <p:cNvSpPr>
            <a:spLocks noGrp="1"/>
          </p:cNvSpPr>
          <p:nvPr>
            <p:ph type="sldNum" sz="quarter" idx="5"/>
          </p:nvPr>
        </p:nvSpPr>
        <p:spPr/>
        <p:txBody>
          <a:bodyPr/>
          <a:lstStyle/>
          <a:p>
            <a:fld id="{49D14E11-05AD-46F6-8C56-044BFD6C1739}" type="slidenum">
              <a:rPr lang="en-CA" smtClean="0"/>
              <a:t>16</a:t>
            </a:fld>
            <a:endParaRPr lang="en-CA"/>
          </a:p>
        </p:txBody>
      </p:sp>
    </p:spTree>
    <p:extLst>
      <p:ext uri="{BB962C8B-B14F-4D97-AF65-F5344CB8AC3E}">
        <p14:creationId xmlns:p14="http://schemas.microsoft.com/office/powerpoint/2010/main" val="755164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7. Measure &amp; Test Impact: </a:t>
            </a:r>
            <a:r>
              <a:rPr lang="en-US" b="1" i="0" dirty="0">
                <a:solidFill>
                  <a:srgbClr val="000000"/>
                </a:solidFill>
                <a:effectLst/>
                <a:latin typeface="+mn-lt"/>
              </a:rPr>
              <a:t>Devise strategies to assess whether the change idea is an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b="0" i="0" u="sng" dirty="0">
                <a:solidFill>
                  <a:srgbClr val="000000"/>
                </a:solidFill>
                <a:effectLst/>
                <a:latin typeface="+mn-lt"/>
              </a:rPr>
              <a:t>Identify outcome, process, and balancing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00000"/>
              </a:solidFill>
              <a:effectLst/>
              <a:latin typeface="+mn-lt"/>
            </a:endParaRPr>
          </a:p>
          <a:p>
            <a:pPr rtl="0">
              <a:spcBef>
                <a:spcPts val="0"/>
              </a:spcBef>
              <a:spcAft>
                <a:spcPts val="0"/>
              </a:spcAft>
            </a:pPr>
            <a:r>
              <a:rPr lang="en-US" sz="1200" b="0" i="0" u="none" strike="noStrike" dirty="0">
                <a:solidFill>
                  <a:srgbClr val="182F51"/>
                </a:solidFill>
                <a:effectLst/>
                <a:latin typeface="+mn-lt"/>
                <a:cs typeface="Levenim MT" panose="02010502060101010101" pitchFamily="2" charset="-79"/>
              </a:rPr>
              <a:t>Outcome Measures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182F51"/>
                </a:solidFill>
                <a:effectLst/>
                <a:latin typeface="+mn-lt"/>
                <a:cs typeface="Levenim MT" panose="02010502060101010101" pitchFamily="2" charset="-79"/>
              </a:rPr>
              <a:t>Where are we ultimately trying to  go?</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182F51"/>
                </a:solidFill>
                <a:effectLst/>
                <a:latin typeface="+mn-lt"/>
                <a:cs typeface="Levenim MT" panose="02010502060101010101" pitchFamily="2" charset="-79"/>
              </a:rPr>
              <a:t>Are the changes leading to  improvement?</a:t>
            </a:r>
            <a:endParaRPr lang="en-US" sz="1200" dirty="0">
              <a:solidFill>
                <a:srgbClr val="182F51"/>
              </a:solidFill>
              <a:latin typeface="+mn-lt"/>
              <a:cs typeface="Levenim MT" panose="02010502060101010101" pitchFamily="2" charset="-79"/>
            </a:endParaRPr>
          </a:p>
          <a:p>
            <a:pPr rtl="0">
              <a:spcBef>
                <a:spcPts val="0"/>
              </a:spcBef>
              <a:spcAft>
                <a:spcPts val="0"/>
              </a:spcAft>
            </a:pPr>
            <a:r>
              <a:rPr lang="en-US" sz="1200" b="0" i="0" u="none" strike="noStrike" dirty="0">
                <a:solidFill>
                  <a:srgbClr val="182F51"/>
                </a:solidFill>
                <a:effectLst/>
                <a:latin typeface="+mn-lt"/>
                <a:cs typeface="Levenim MT" panose="02010502060101010101" pitchFamily="2" charset="-79"/>
              </a:rPr>
              <a:t>Process Measures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182F51"/>
                </a:solidFill>
                <a:effectLst/>
                <a:latin typeface="+mn-lt"/>
                <a:cs typeface="Levenim MT" panose="02010502060101010101" pitchFamily="2" charset="-79"/>
              </a:rPr>
              <a:t>Are we doing the right things to get  there?</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182F51"/>
                </a:solidFill>
                <a:effectLst/>
                <a:latin typeface="+mn-lt"/>
                <a:cs typeface="Levenim MT" panose="02010502060101010101" pitchFamily="2" charset="-79"/>
              </a:rPr>
              <a:t>Measures of the workings of the  system</a:t>
            </a:r>
          </a:p>
          <a:p>
            <a:pPr rtl="0">
              <a:spcBef>
                <a:spcPts val="0"/>
              </a:spcBef>
              <a:spcAft>
                <a:spcPts val="0"/>
              </a:spcAft>
            </a:pPr>
            <a:r>
              <a:rPr lang="en-US" sz="1200" b="0" i="0" u="none" strike="noStrike" dirty="0">
                <a:solidFill>
                  <a:srgbClr val="182F51"/>
                </a:solidFill>
                <a:effectLst/>
                <a:latin typeface="+mn-lt"/>
                <a:cs typeface="Levenim MT" panose="02010502060101010101" pitchFamily="2" charset="-79"/>
              </a:rPr>
              <a:t>Balancing Measures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182F51"/>
                </a:solidFill>
                <a:effectLst/>
                <a:latin typeface="+mn-lt"/>
                <a:cs typeface="Levenim MT" panose="02010502060101010101" pitchFamily="2" charset="-79"/>
              </a:rPr>
              <a:t>Are the changes we are making to one part of the system causing  problems elsewhere?</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182F51"/>
                </a:solidFill>
                <a:effectLst/>
                <a:latin typeface="+mn-lt"/>
                <a:cs typeface="Levenim MT" panose="02010502060101010101" pitchFamily="2" charset="-79"/>
              </a:rPr>
              <a:t>Measures of other parts of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14E11-05AD-46F6-8C56-044BFD6C173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28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50763-3741-71A3-F4C5-6C22CD745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0809D-51EB-42F5-DBBC-FB030E132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2FA24-9AFD-C647-E964-713FA82E10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7. Measure &amp; Test Impact: </a:t>
            </a:r>
            <a:r>
              <a:rPr lang="en-US" b="1" i="0" dirty="0">
                <a:solidFill>
                  <a:srgbClr val="000000"/>
                </a:solidFill>
                <a:effectLst/>
                <a:latin typeface="+mn-lt"/>
              </a:rPr>
              <a:t>Devise strategies to assess and maximize these opportunities (</a:t>
            </a:r>
            <a:r>
              <a:rPr lang="en-US" b="1" i="0" dirty="0" err="1">
                <a:solidFill>
                  <a:srgbClr val="000000"/>
                </a:solidFill>
                <a:effectLst/>
                <a:latin typeface="+mn-lt"/>
              </a:rPr>
              <a:t>con’t</a:t>
            </a:r>
            <a:r>
              <a:rPr lang="en-US" b="1" i="0" dirty="0">
                <a:solidFill>
                  <a:srgbClr val="000000"/>
                </a:solidFill>
                <a:effectLst/>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sng" dirty="0">
                <a:solidFill>
                  <a:srgbClr val="000000"/>
                </a:solidFill>
                <a:effectLst/>
                <a:latin typeface="+mn-lt"/>
              </a:rPr>
              <a:t>b) Devise a formula to estimate the environmental impacts of an intervention using activity data and environmental impact data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US" b="0" i="0" dirty="0">
              <a:solidFill>
                <a:srgbClr val="000000"/>
              </a:solidFill>
              <a:effectLst/>
              <a:latin typeface="+mn-lt"/>
            </a:endParaRPr>
          </a:p>
          <a:p>
            <a:pPr>
              <a:lnSpc>
                <a:spcPts val="2700"/>
              </a:lnSpc>
            </a:pPr>
            <a:r>
              <a:rPr lang="en-US" b="0" i="0" dirty="0">
                <a:solidFill>
                  <a:srgbClr val="000000"/>
                </a:solidFill>
                <a:effectLst/>
                <a:latin typeface="+mn-lt"/>
              </a:rPr>
              <a:t>There are two types of data you need to get a basic understanding of environmental impact: </a:t>
            </a:r>
            <a:endParaRPr lang="en-US" dirty="0">
              <a:solidFill>
                <a:srgbClr val="000000"/>
              </a:solidFill>
              <a:effectLst/>
              <a:latin typeface="+mn-lt"/>
            </a:endParaRPr>
          </a:p>
          <a:p>
            <a:pPr>
              <a:lnSpc>
                <a:spcPts val="2700"/>
              </a:lnSpc>
            </a:pPr>
            <a:r>
              <a:rPr lang="en-US" b="0" i="0" dirty="0">
                <a:solidFill>
                  <a:srgbClr val="000000"/>
                </a:solidFill>
                <a:effectLst/>
                <a:latin typeface="+mn-lt"/>
              </a:rPr>
              <a:t>1. Activity Data: Data associated with an activity that generates GHG emissions</a:t>
            </a:r>
            <a:endParaRPr lang="en-US" dirty="0">
              <a:solidFill>
                <a:srgbClr val="000000"/>
              </a:solidFill>
              <a:effectLst/>
              <a:latin typeface="+mn-lt"/>
            </a:endParaRPr>
          </a:p>
          <a:p>
            <a:pPr marL="742950" lvl="1" indent="-285750">
              <a:buFont typeface="Arial" panose="020B0604020202020204" pitchFamily="34" charset="0"/>
              <a:buChar char="•"/>
            </a:pPr>
            <a:r>
              <a:rPr lang="en-US" b="0" i="0" dirty="0">
                <a:solidFill>
                  <a:srgbClr val="000000"/>
                </a:solidFill>
                <a:effectLst/>
                <a:latin typeface="+mn-lt"/>
              </a:rPr>
              <a:t>This type of data is referred to as “outcome measures” in QI</a:t>
            </a:r>
          </a:p>
          <a:p>
            <a:pPr marL="742950" lvl="1" indent="-285750">
              <a:buFont typeface="Arial" panose="020B0604020202020204" pitchFamily="34" charset="0"/>
              <a:buChar char="•"/>
            </a:pPr>
            <a:r>
              <a:rPr lang="en-US" b="0" i="0" dirty="0">
                <a:solidFill>
                  <a:srgbClr val="000000"/>
                </a:solidFill>
                <a:effectLst/>
                <a:latin typeface="+mn-lt"/>
              </a:rPr>
              <a:t>You will be able to generate reliable activity data</a:t>
            </a:r>
          </a:p>
          <a:p>
            <a:pPr marL="742950" lvl="1" indent="-285750">
              <a:buFont typeface="Arial" panose="020B0604020202020204" pitchFamily="34" charset="0"/>
              <a:buChar char="•"/>
            </a:pPr>
            <a:r>
              <a:rPr lang="en-US" b="0" i="0" dirty="0">
                <a:solidFill>
                  <a:srgbClr val="000000"/>
                </a:solidFill>
                <a:effectLst/>
                <a:latin typeface="+mn-lt"/>
              </a:rPr>
              <a:t>Ask the following questions to establish needed metrics:</a:t>
            </a:r>
          </a:p>
          <a:p>
            <a:pPr marL="1200150" marR="0" lvl="3" indent="-285750" algn="l" rtl="0">
              <a:spcBef>
                <a:spcPts val="0"/>
              </a:spcBef>
              <a:spcAft>
                <a:spcPts val="0"/>
              </a:spcAft>
              <a:buFont typeface="Arial" panose="020B0604020202020204" pitchFamily="34" charset="0"/>
              <a:buChar char="•"/>
            </a:pPr>
            <a:r>
              <a:rPr lang="en-US" sz="1200" b="0" i="0" u="none" strike="noStrike" cap="none" dirty="0">
                <a:latin typeface="+mn-lt"/>
                <a:ea typeface="Inter"/>
                <a:cs typeface="Inter"/>
                <a:sym typeface="Inter"/>
              </a:rPr>
              <a:t>How much of x was used?</a:t>
            </a:r>
          </a:p>
          <a:p>
            <a:pPr marL="1200150" marR="0" lvl="3" indent="-285750" algn="l" rtl="0">
              <a:spcBef>
                <a:spcPts val="0"/>
              </a:spcBef>
              <a:spcAft>
                <a:spcPts val="0"/>
              </a:spcAft>
              <a:buFont typeface="Arial" panose="020B0604020202020204" pitchFamily="34" charset="0"/>
              <a:buChar char="•"/>
            </a:pPr>
            <a:r>
              <a:rPr lang="en-US" sz="1200" b="0" i="0" u="none" strike="noStrike" cap="none" dirty="0">
                <a:latin typeface="+mn-lt"/>
                <a:ea typeface="Inter"/>
                <a:cs typeface="Inter"/>
                <a:sym typeface="Inter"/>
              </a:rPr>
              <a:t>How much of x was purchased?</a:t>
            </a:r>
          </a:p>
          <a:p>
            <a:pPr marL="1200150" marR="0" lvl="3" indent="-285750" algn="l" rtl="0">
              <a:spcBef>
                <a:spcPts val="0"/>
              </a:spcBef>
              <a:spcAft>
                <a:spcPts val="0"/>
              </a:spcAft>
              <a:buFont typeface="Arial" panose="020B0604020202020204" pitchFamily="34" charset="0"/>
              <a:buChar char="•"/>
            </a:pPr>
            <a:r>
              <a:rPr lang="en-US" sz="1200" b="0" i="0" u="none" strike="noStrike" cap="none" dirty="0">
                <a:latin typeface="+mn-lt"/>
                <a:ea typeface="Inter"/>
                <a:cs typeface="Inter"/>
                <a:sym typeface="Inter"/>
              </a:rPr>
              <a:t>How much does x weigh?</a:t>
            </a:r>
          </a:p>
          <a:p>
            <a:pPr marL="1200150" marR="0" lvl="3" indent="-285750" algn="l" rtl="0">
              <a:spcBef>
                <a:spcPts val="0"/>
              </a:spcBef>
              <a:spcAft>
                <a:spcPts val="0"/>
              </a:spcAft>
              <a:buFont typeface="Arial" panose="020B0604020202020204" pitchFamily="34" charset="0"/>
              <a:buChar char="•"/>
            </a:pPr>
            <a:r>
              <a:rPr lang="en-US" sz="1200" b="0" i="0" u="none" strike="noStrike" cap="none" dirty="0">
                <a:latin typeface="+mn-lt"/>
                <a:ea typeface="Inter"/>
                <a:cs typeface="Inter"/>
                <a:sym typeface="Inter"/>
              </a:rPr>
              <a:t>How many times did you do x?</a:t>
            </a:r>
          </a:p>
          <a:p>
            <a:pPr marL="742950" lvl="1" indent="-285750">
              <a:buFont typeface="Arial" panose="020B0604020202020204" pitchFamily="34" charset="0"/>
              <a:buChar char="•"/>
            </a:pPr>
            <a:r>
              <a:rPr lang="en-US" dirty="0">
                <a:latin typeface="+mn-lt"/>
              </a:rPr>
              <a:t>Jot down some ideas about where you might be able to obtain this activity data</a:t>
            </a:r>
          </a:p>
          <a:p>
            <a:pPr>
              <a:lnSpc>
                <a:spcPts val="2700"/>
              </a:lnSpc>
            </a:pPr>
            <a:endParaRPr lang="en-US" b="0" i="0" dirty="0">
              <a:solidFill>
                <a:srgbClr val="000000"/>
              </a:solidFill>
              <a:effectLst/>
              <a:latin typeface="+mn-lt"/>
            </a:endParaRPr>
          </a:p>
          <a:p>
            <a:pPr>
              <a:lnSpc>
                <a:spcPts val="2700"/>
              </a:lnSpc>
            </a:pPr>
            <a:r>
              <a:rPr lang="en-US" b="0" i="0" dirty="0">
                <a:solidFill>
                  <a:srgbClr val="000000"/>
                </a:solidFill>
                <a:effectLst/>
                <a:latin typeface="+mn-lt"/>
              </a:rPr>
              <a:t>2. Environmental Impact Data: Quantity of a pollutant released to the atmosphere </a:t>
            </a:r>
            <a:endParaRPr lang="en-US" dirty="0">
              <a:solidFill>
                <a:srgbClr val="000000"/>
              </a:solidFill>
              <a:effectLst/>
              <a:latin typeface="+mn-lt"/>
            </a:endParaRPr>
          </a:p>
          <a:p>
            <a:pPr>
              <a:lnSpc>
                <a:spcPts val="2700"/>
              </a:lnSpc>
            </a:pPr>
            <a:r>
              <a:rPr lang="en-US" b="0" i="0" dirty="0">
                <a:solidFill>
                  <a:srgbClr val="000000"/>
                </a:solidFill>
                <a:effectLst/>
                <a:latin typeface="+mn-lt"/>
              </a:rPr>
              <a:t>in association with the activity</a:t>
            </a:r>
            <a:endParaRPr lang="en-US" dirty="0">
              <a:solidFill>
                <a:srgbClr val="000000"/>
              </a:solidFill>
              <a:effectLst/>
              <a:latin typeface="+mn-lt"/>
            </a:endParaRPr>
          </a:p>
          <a:p>
            <a:pPr marL="742950" lvl="1" indent="-285750">
              <a:buFont typeface="Arial" panose="020B0604020202020204" pitchFamily="34" charset="0"/>
              <a:buChar char="•"/>
            </a:pPr>
            <a:r>
              <a:rPr lang="en-US" b="0" i="0" dirty="0">
                <a:solidFill>
                  <a:srgbClr val="000000"/>
                </a:solidFill>
                <a:effectLst/>
                <a:latin typeface="+mn-lt"/>
              </a:rPr>
              <a:t>Short of conducting an LCA of your own, you will need to rely on published environmental impact data (look to the literature, reports, or the </a:t>
            </a:r>
            <a:r>
              <a:rPr lang="en-US" b="0" i="0" dirty="0">
                <a:solidFill>
                  <a:srgbClr val="000000"/>
                </a:solidFill>
                <a:effectLst/>
                <a:latin typeface="+mn-lt"/>
                <a:hlinkClick r:id="rId3"/>
              </a:rPr>
              <a:t>Healthcare LCA database</a:t>
            </a:r>
            <a:r>
              <a:rPr lang="en-US" b="0" i="0" dirty="0">
                <a:solidFill>
                  <a:srgbClr val="000000"/>
                </a:solidFill>
                <a:effectLst/>
                <a:latin typeface="+mn-lt"/>
              </a:rPr>
              <a:t>)</a:t>
            </a:r>
            <a:endParaRPr lang="en-US" dirty="0">
              <a:latin typeface="+mn-lt"/>
            </a:endParaRPr>
          </a:p>
          <a:p>
            <a:pPr marL="742950" lvl="1" indent="-285750">
              <a:buFont typeface="Arial" panose="020B0604020202020204" pitchFamily="34" charset="0"/>
              <a:buChar char="•"/>
            </a:pPr>
            <a:r>
              <a:rPr lang="en-US" b="0" i="0" dirty="0">
                <a:solidFill>
                  <a:srgbClr val="000000"/>
                </a:solidFill>
                <a:effectLst/>
                <a:latin typeface="+mn-lt"/>
              </a:rPr>
              <a:t>As this data has been generated in other settings, it has limited applicability (limitations should be noted)</a:t>
            </a:r>
            <a:endParaRPr lang="en-US" b="0" i="0" dirty="0">
              <a:solidFill>
                <a:schemeClr val="tx1"/>
              </a:solidFill>
              <a:effectLst/>
              <a:latin typeface="+mn-lt"/>
            </a:endParaRPr>
          </a:p>
          <a:p>
            <a:pPr marL="742950" lvl="1" indent="-285750">
              <a:buFont typeface="Arial" panose="020B0604020202020204" pitchFamily="34" charset="0"/>
              <a:buChar char="•"/>
            </a:pPr>
            <a:r>
              <a:rPr lang="en-US" b="0" i="0" dirty="0">
                <a:solidFill>
                  <a:srgbClr val="000000"/>
                </a:solidFill>
                <a:effectLst/>
                <a:latin typeface="+mn-lt"/>
              </a:rPr>
              <a:t>Be sure to report any environmental savings indicated from calculations like these as estimates only. Changes in activity data are often enough to show you are improving sustainability! </a:t>
            </a:r>
          </a:p>
          <a:p>
            <a:pPr marL="742950" lvl="1" indent="-285750">
              <a:buFont typeface="Arial" panose="020B0604020202020204" pitchFamily="34" charset="0"/>
              <a:buChar char="•"/>
            </a:pPr>
            <a:r>
              <a:rPr lang="en-US" b="0" i="0" dirty="0">
                <a:solidFill>
                  <a:srgbClr val="000000"/>
                </a:solidFill>
                <a:effectLst/>
                <a:latin typeface="+mn-lt"/>
              </a:rPr>
              <a:t>Ask the following questions to establish needed metrics:</a:t>
            </a:r>
          </a:p>
          <a:p>
            <a:pPr marL="1200150" lvl="2" indent="-285750" rtl="0" fontAlgn="base">
              <a:buFont typeface="Arial" panose="020B0604020202020204" pitchFamily="34" charset="0"/>
              <a:buChar char="•"/>
            </a:pPr>
            <a:r>
              <a:rPr lang="en-US" sz="1200" b="0" i="0" u="none" strike="noStrike" cap="none" dirty="0">
                <a:solidFill>
                  <a:schemeClr val="tx1"/>
                </a:solidFill>
                <a:effectLst/>
                <a:latin typeface="+mn-lt"/>
                <a:ea typeface="+mn-ea"/>
                <a:cs typeface="+mn-cs"/>
                <a:sym typeface="Arial"/>
              </a:rPr>
              <a:t>How much CO2e (or other unit of environmental impact) is produced per unit of time for a given activity?</a:t>
            </a:r>
          </a:p>
          <a:p>
            <a:pPr marL="1200150" lvl="2" indent="-285750" rtl="0" fontAlgn="base">
              <a:buFont typeface="Arial" panose="020B0604020202020204" pitchFamily="34" charset="0"/>
              <a:buChar char="•"/>
            </a:pPr>
            <a:r>
              <a:rPr lang="en-US" sz="1200" b="0" i="0" u="none" strike="noStrike" cap="none" dirty="0">
                <a:solidFill>
                  <a:schemeClr val="tx1"/>
                </a:solidFill>
                <a:effectLst/>
                <a:latin typeface="+mn-lt"/>
                <a:ea typeface="+mn-ea"/>
                <a:cs typeface="+mn-cs"/>
                <a:sym typeface="Arial"/>
              </a:rPr>
              <a:t>How much CO2e (or other unit of environmental impact) is produced per product or per weight?</a:t>
            </a:r>
          </a:p>
          <a:p>
            <a:pPr>
              <a:lnSpc>
                <a:spcPts val="2700"/>
              </a:lnSpc>
            </a:pPr>
            <a:endParaRPr lang="en-US" b="0" i="0" dirty="0">
              <a:solidFill>
                <a:srgbClr val="000000"/>
              </a:solidFill>
              <a:effectLst/>
              <a:latin typeface="+mn-lt"/>
            </a:endParaRPr>
          </a:p>
          <a:p>
            <a:pPr>
              <a:lnSpc>
                <a:spcPts val="2700"/>
              </a:lnSpc>
            </a:pPr>
            <a:r>
              <a:rPr lang="en-US" b="0" i="0" dirty="0">
                <a:solidFill>
                  <a:srgbClr val="000000"/>
                </a:solidFill>
                <a:effectLst/>
                <a:latin typeface="+mn-lt"/>
              </a:rPr>
              <a:t>If you do present estimates of environmental savings arising from your interventions, it is advisable that you use equivalencies (such as km driven or homes powered) to demonstrate their significance using tools like the </a:t>
            </a:r>
            <a:r>
              <a:rPr lang="en-US" b="0" i="0" dirty="0">
                <a:solidFill>
                  <a:srgbClr val="3B73C6"/>
                </a:solidFill>
                <a:effectLst/>
                <a:latin typeface="+mn-lt"/>
                <a:hlinkClick r:id="rId4"/>
              </a:rPr>
              <a:t>Natural Resources Canada GHG Equivalencies Calculator</a:t>
            </a:r>
            <a:r>
              <a:rPr lang="en-US" b="0" i="0" dirty="0">
                <a:solidFill>
                  <a:srgbClr val="000000"/>
                </a:solidFill>
                <a:effectLst/>
                <a:latin typeface="+mn-lt"/>
              </a:rPr>
              <a:t>.</a:t>
            </a:r>
          </a:p>
          <a:p>
            <a:pPr>
              <a:lnSpc>
                <a:spcPts val="2700"/>
              </a:lnSpc>
            </a:pPr>
            <a:r>
              <a:rPr lang="en-US" b="0" i="0" dirty="0">
                <a:solidFill>
                  <a:srgbClr val="000000"/>
                </a:solidFill>
                <a:effectLst/>
                <a:latin typeface="+mn-lt"/>
              </a:rPr>
              <a:t>Review examples of activity and environmental metrics in the Sustainable Perioperative Care Project Charters: https://drive.google.com/drive/folders/1rZELuMHIOTHPivCCUCI1ReB98vZONwXj </a:t>
            </a:r>
            <a:endParaRPr lang="en-US" dirty="0">
              <a:solidFill>
                <a:srgbClr val="000000"/>
              </a:solidFill>
              <a:effectLst/>
              <a:latin typeface="+mn-lt"/>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2B61EED5-B93F-6DBE-C637-BAAD97D380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14E11-05AD-46F6-8C56-044BFD6C173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825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8. Embed and Spread: </a:t>
            </a:r>
            <a:r>
              <a:rPr lang="en-US" b="1" i="0" dirty="0">
                <a:solidFill>
                  <a:srgbClr val="000000"/>
                </a:solidFill>
                <a:effectLst/>
                <a:latin typeface="+mn-lt"/>
              </a:rPr>
              <a:t>Devise strategies maximize change ideas</a:t>
            </a:r>
            <a:endParaRPr lang="en-US" b="0" i="0" dirty="0">
              <a:solidFill>
                <a:srgbClr val="000000"/>
              </a:solidFill>
              <a:effectLst/>
              <a:latin typeface="+mn-lt"/>
            </a:endParaRPr>
          </a:p>
          <a:p>
            <a:r>
              <a:rPr lang="en-US" b="0" i="0" dirty="0">
                <a:solidFill>
                  <a:srgbClr val="000000"/>
                </a:solidFill>
                <a:effectLst/>
                <a:latin typeface="+mn-lt"/>
              </a:rPr>
              <a:t>Create a list of ways to ensure lasting change at various levels, including:</a:t>
            </a:r>
          </a:p>
          <a:p>
            <a:pPr marL="628650" lvl="1" indent="-171450">
              <a:buFont typeface="Arial" panose="020B0604020202020204" pitchFamily="34" charset="0"/>
              <a:buChar char="•"/>
            </a:pPr>
            <a:r>
              <a:rPr lang="en-US" b="0" i="0" dirty="0">
                <a:solidFill>
                  <a:srgbClr val="000000"/>
                </a:solidFill>
                <a:effectLst/>
                <a:latin typeface="+mn-lt"/>
              </a:rPr>
              <a:t>Micro (individual/department)</a:t>
            </a:r>
          </a:p>
          <a:p>
            <a:pPr marL="628650" lvl="1" indent="-171450">
              <a:buFont typeface="Arial" panose="020B0604020202020204" pitchFamily="34" charset="0"/>
              <a:buChar char="•"/>
            </a:pPr>
            <a:r>
              <a:rPr lang="en-US" b="0" i="0" dirty="0" err="1">
                <a:solidFill>
                  <a:srgbClr val="000000"/>
                </a:solidFill>
                <a:effectLst/>
                <a:latin typeface="+mn-lt"/>
              </a:rPr>
              <a:t>Meso</a:t>
            </a:r>
            <a:r>
              <a:rPr lang="en-US" b="0" i="0" dirty="0">
                <a:solidFill>
                  <a:srgbClr val="000000"/>
                </a:solidFill>
                <a:effectLst/>
                <a:latin typeface="+mn-lt"/>
              </a:rPr>
              <a:t> (institutional)</a:t>
            </a:r>
          </a:p>
          <a:p>
            <a:pPr marL="628650" lvl="1" indent="-171450">
              <a:buFont typeface="Arial" panose="020B0604020202020204" pitchFamily="34" charset="0"/>
              <a:buChar char="•"/>
            </a:pPr>
            <a:r>
              <a:rPr lang="en-US" b="0" i="0" dirty="0">
                <a:solidFill>
                  <a:srgbClr val="000000"/>
                </a:solidFill>
                <a:effectLst/>
                <a:latin typeface="+mn-lt"/>
              </a:rPr>
              <a:t>Macro (system/policy)</a:t>
            </a:r>
          </a:p>
          <a:p>
            <a:r>
              <a:rPr lang="en-US" b="0" i="0" dirty="0">
                <a:solidFill>
                  <a:srgbClr val="000000"/>
                </a:solidFill>
                <a:effectLst/>
                <a:latin typeface="+mn-lt"/>
              </a:rPr>
              <a:t>Consider your own sphere of influence and desired area(s) of focus. </a:t>
            </a:r>
            <a:endParaRPr lang="en-US" dirty="0">
              <a:latin typeface="+mn-lt"/>
            </a:endParaRPr>
          </a:p>
          <a:p>
            <a:endParaRPr lang="en-CA" dirty="0">
              <a:latin typeface="+mn-lt"/>
            </a:endParaRPr>
          </a:p>
          <a:p>
            <a:endParaRPr lang="en-CA" dirty="0"/>
          </a:p>
        </p:txBody>
      </p:sp>
      <p:sp>
        <p:nvSpPr>
          <p:cNvPr id="4" name="Slide Number Placeholder 3"/>
          <p:cNvSpPr>
            <a:spLocks noGrp="1"/>
          </p:cNvSpPr>
          <p:nvPr>
            <p:ph type="sldNum" sz="quarter" idx="5"/>
          </p:nvPr>
        </p:nvSpPr>
        <p:spPr/>
        <p:txBody>
          <a:bodyPr/>
          <a:lstStyle/>
          <a:p>
            <a:fld id="{49D14E11-05AD-46F6-8C56-044BFD6C1739}" type="slidenum">
              <a:rPr lang="en-CA" smtClean="0"/>
              <a:t>19</a:t>
            </a:fld>
            <a:endParaRPr lang="en-CA"/>
          </a:p>
        </p:txBody>
      </p:sp>
    </p:spTree>
    <p:extLst>
      <p:ext uri="{BB962C8B-B14F-4D97-AF65-F5344CB8AC3E}">
        <p14:creationId xmlns:p14="http://schemas.microsoft.com/office/powerpoint/2010/main" val="317504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C67A-B9DC-B516-4299-33647D592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0A044-C69F-DE60-46A9-9626F01DC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A96CB-47F5-A677-C237-F7F43C463094}"/>
              </a:ext>
            </a:extLst>
          </p:cNvPr>
          <p:cNvSpPr>
            <a:spLocks noGrp="1"/>
          </p:cNvSpPr>
          <p:nvPr>
            <p:ph type="body" idx="1"/>
          </p:nvPr>
        </p:nvSpPr>
        <p:spPr/>
        <p:txBody>
          <a:bodyPr/>
          <a:lstStyle/>
          <a:p>
            <a:pPr marL="584200" marR="0" lvl="2" indent="0" algn="l" defTabSz="914400" rtl="0" eaLnBrk="1" fontAlgn="auto" latinLnBrk="0" hangingPunct="1">
              <a:lnSpc>
                <a:spcPct val="100000"/>
              </a:lnSpc>
              <a:spcBef>
                <a:spcPts val="0"/>
              </a:spcBef>
              <a:spcAft>
                <a:spcPts val="0"/>
              </a:spcAft>
              <a:buClr>
                <a:srgbClr val="182F51"/>
              </a:buClr>
              <a:buSzPts val="1000"/>
              <a:buFont typeface="Arial"/>
              <a:buNone/>
              <a:tabLst/>
              <a:defRPr/>
            </a:pPr>
            <a:r>
              <a:rPr lang="en-US" sz="1200" dirty="0">
                <a:solidFill>
                  <a:srgbClr val="182F51"/>
                </a:solidFill>
                <a:latin typeface="Levenim MT" panose="02010502060101010101" pitchFamily="2" charset="-79"/>
                <a:cs typeface="Levenim MT" panose="02010502060101010101" pitchFamily="2" charset="-79"/>
              </a:rPr>
              <a:t>The SBAR (Situation–Background–Assessment–Recommendation) technique can be applied as a tool to communicate and scale projects with a sustainability lens or co-benefit.</a:t>
            </a:r>
            <a:endParaRPr lang="en-CA" sz="1200" dirty="0">
              <a:solidFill>
                <a:srgbClr val="182F51"/>
              </a:solidFill>
              <a:latin typeface="Levenim MT" panose="02010502060101010101" pitchFamily="2" charset="-79"/>
              <a:cs typeface="Levenim MT" panose="02010502060101010101" pitchFamily="2" charset="-79"/>
            </a:endParaRPr>
          </a:p>
          <a:p>
            <a:pPr marL="584200" marR="0" lvl="2" indent="0" algn="l" rtl="0">
              <a:spcBef>
                <a:spcPts val="0"/>
              </a:spcBef>
              <a:spcAft>
                <a:spcPts val="0"/>
              </a:spcAft>
              <a:buClr>
                <a:srgbClr val="182F51"/>
              </a:buClr>
              <a:buSzPts val="1000"/>
              <a:buFont typeface="Arial"/>
              <a:buNone/>
            </a:pPr>
            <a:endParaRPr lang="en-US" dirty="0"/>
          </a:p>
        </p:txBody>
      </p:sp>
      <p:sp>
        <p:nvSpPr>
          <p:cNvPr id="4" name="Slide Number Placeholder 3">
            <a:extLst>
              <a:ext uri="{FF2B5EF4-FFF2-40B4-BE49-F238E27FC236}">
                <a16:creationId xmlns:a16="http://schemas.microsoft.com/office/drawing/2014/main" id="{23815278-A23D-E31E-ECE5-201CE4E57A3A}"/>
              </a:ext>
            </a:extLst>
          </p:cNvPr>
          <p:cNvSpPr>
            <a:spLocks noGrp="1"/>
          </p:cNvSpPr>
          <p:nvPr>
            <p:ph type="sldNum" sz="quarter" idx="5"/>
          </p:nvPr>
        </p:nvSpPr>
        <p:spPr/>
        <p:txBody>
          <a:bodyPr/>
          <a:lstStyle/>
          <a:p>
            <a:fld id="{49D14E11-05AD-46F6-8C56-044BFD6C1739}" type="slidenum">
              <a:rPr lang="en-CA" smtClean="0"/>
              <a:t>20</a:t>
            </a:fld>
            <a:endParaRPr lang="en-CA"/>
          </a:p>
        </p:txBody>
      </p:sp>
    </p:spTree>
    <p:extLst>
      <p:ext uri="{BB962C8B-B14F-4D97-AF65-F5344CB8AC3E}">
        <p14:creationId xmlns:p14="http://schemas.microsoft.com/office/powerpoint/2010/main" val="210483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Navigation Slide</a:t>
            </a:r>
          </a:p>
          <a:p>
            <a:r>
              <a:rPr lang="en-US"/>
              <a:t>Be sure to update the page numbers if you add or remove slides</a:t>
            </a:r>
          </a:p>
          <a:p>
            <a:r>
              <a:rPr lang="en-US"/>
              <a:t>Adding links to specific pages within the deck can make it easier to navigate. Links have been provided; please be sure to adjust these as needed. </a:t>
            </a:r>
            <a:endParaRPr lang="en-CA"/>
          </a:p>
        </p:txBody>
      </p:sp>
      <p:sp>
        <p:nvSpPr>
          <p:cNvPr id="4" name="Slide Number Placeholder 3"/>
          <p:cNvSpPr>
            <a:spLocks noGrp="1"/>
          </p:cNvSpPr>
          <p:nvPr>
            <p:ph type="sldNum" sz="quarter" idx="5"/>
          </p:nvPr>
        </p:nvSpPr>
        <p:spPr/>
        <p:txBody>
          <a:bodyPr/>
          <a:lstStyle/>
          <a:p>
            <a:fld id="{49D14E11-05AD-46F6-8C56-044BFD6C1739}" type="slidenum">
              <a:rPr lang="en-CA" smtClean="0"/>
              <a:t>3</a:t>
            </a:fld>
            <a:endParaRPr lang="en-CA"/>
          </a:p>
        </p:txBody>
      </p:sp>
    </p:spTree>
    <p:extLst>
      <p:ext uri="{BB962C8B-B14F-4D97-AF65-F5344CB8AC3E}">
        <p14:creationId xmlns:p14="http://schemas.microsoft.com/office/powerpoint/2010/main" val="1004646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B3917-EAD6-FE90-649C-52A73D805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782C8-F108-0A4A-C8A3-8F3BA77A4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1C6DD-94BD-2464-AF73-0320D5577757}"/>
              </a:ext>
            </a:extLst>
          </p:cNvPr>
          <p:cNvSpPr>
            <a:spLocks noGrp="1"/>
          </p:cNvSpPr>
          <p:nvPr>
            <p:ph type="body" idx="1"/>
          </p:nvPr>
        </p:nvSpPr>
        <p:spPr/>
        <p:txBody>
          <a:bodyPr/>
          <a:lstStyle/>
          <a:p>
            <a:r>
              <a:rPr lang="en-US" dirty="0"/>
              <a:t>https://journals.sagepub.com/doi/abs/10.1177/1745691615598516?journalCode=ppsa </a:t>
            </a:r>
          </a:p>
          <a:p>
            <a:r>
              <a:rPr lang="en-US" dirty="0"/>
              <a:t>Go through each “lesson” – for each, consider how the lesson might be applicable in your healthcare settings…</a:t>
            </a:r>
          </a:p>
          <a:p>
            <a:r>
              <a:rPr lang="en-US" dirty="0"/>
              <a:t>#1 – this is really woven throughout the others</a:t>
            </a:r>
          </a:p>
          <a:p>
            <a:endPar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human brain privileges experience over analysis </a:t>
            </a: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i="1" dirty="0">
                <a:effectLst/>
                <a:latin typeface="Times New Roman" panose="02020603050405020304" pitchFamily="18" charset="0"/>
                <a:ea typeface="Times New Roman" panose="02020603050405020304" pitchFamily="18" charset="0"/>
              </a:rPr>
              <a:t>“Because climate change can only be studied in statistical terms (e.g., by analyzing long-term changes in temperature and precipitation patterns), the issue is generally communicated and presented in relatively abstract, descriptive, and analytical formats. This approach, however, relies on the assumption that people process uncertain (climate) information in a logical and analytical matter (Marx et al., 2007). Yet, decades of research in social, cognitive, and clinical psychology has shown that the human brain relies on two qualitatively different processing systems (Chaiken &amp; Trope, 1999; Evans, 2008; Sloman, 1996). The first system (i.e., System 1) is often described </a:t>
            </a:r>
            <a:r>
              <a:rPr lang="en-CA" sz="1200" b="1" i="1" dirty="0">
                <a:effectLst/>
                <a:latin typeface="Times New Roman" panose="02020603050405020304" pitchFamily="18" charset="0"/>
                <a:ea typeface="Times New Roman" panose="02020603050405020304" pitchFamily="18" charset="0"/>
              </a:rPr>
              <a:t>as intuitive, experiential, automatic, affective (emotional), and fast. </a:t>
            </a:r>
            <a:r>
              <a:rPr lang="en-CA" sz="1200" i="1" dirty="0">
                <a:effectLst/>
                <a:latin typeface="Times New Roman" panose="02020603050405020304" pitchFamily="18" charset="0"/>
                <a:ea typeface="Times New Roman" panose="02020603050405020304" pitchFamily="18" charset="0"/>
              </a:rPr>
              <a:t>System 2, on the other hand, is deliberate, analytical, effortful, rational, and slow (Kahneman, 2012). In practice, these two systems continually interact and operate in parallel to guide human judgment and decision making (LeDoux, 1989). Yet, when they diverge, System 1 often exerts a greater influence in guiding human decision making (Loewenstein, Weber, </a:t>
            </a:r>
            <a:r>
              <a:rPr lang="en-CA" sz="1200" i="1" dirty="0" err="1">
                <a:effectLst/>
                <a:latin typeface="Times New Roman" panose="02020603050405020304" pitchFamily="18" charset="0"/>
                <a:ea typeface="Times New Roman" panose="02020603050405020304" pitchFamily="18" charset="0"/>
              </a:rPr>
              <a:t>Hsee</a:t>
            </a:r>
            <a:r>
              <a:rPr lang="en-CA" sz="1200" i="1" dirty="0">
                <a:effectLst/>
                <a:latin typeface="Times New Roman" panose="02020603050405020304" pitchFamily="18" charset="0"/>
                <a:ea typeface="Times New Roman" panose="02020603050405020304" pitchFamily="18" charset="0"/>
              </a:rPr>
              <a:t>, &amp; Welch, 2001).”</a:t>
            </a:r>
            <a:endParaRPr lang="en-CA" sz="1200" dirty="0">
              <a:effectLst/>
              <a:latin typeface="Times New Roman" panose="02020603050405020304" pitchFamily="18" charset="0"/>
              <a:ea typeface="Times New Roman" panose="02020603050405020304" pitchFamily="18" charset="0"/>
            </a:endParaRPr>
          </a:p>
          <a:p>
            <a:r>
              <a:rPr lang="en-CA" sz="1200" dirty="0">
                <a:effectLst/>
                <a:latin typeface="Times New Roman" panose="02020603050405020304" pitchFamily="18" charset="0"/>
                <a:ea typeface="Times New Roman" panose="02020603050405020304" pitchFamily="18" charset="0"/>
              </a:rPr>
              <a:t> </a:t>
            </a:r>
          </a:p>
          <a:p>
            <a:r>
              <a:rPr lang="en-CA" sz="1200" b="1" dirty="0">
                <a:effectLst/>
                <a:latin typeface="Times New Roman" panose="02020603050405020304" pitchFamily="18" charset="0"/>
                <a:ea typeface="Times New Roman" panose="02020603050405020304" pitchFamily="18" charset="0"/>
              </a:rPr>
              <a:t>Health System implications:</a:t>
            </a:r>
            <a:endParaRPr lang="en-CA" sz="12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Enagage</a:t>
            </a: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patients, </a:t>
            </a:r>
            <a:r>
              <a:rPr lang="en-CA"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physicans</a:t>
            </a: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nurses, managers, staff in conversations about their everyday lived experiences - what are some opportunities for sustainability interventions? How might these improve experience?</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Proximity to climate-related health impacts can induce action</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Observations of waste in practice can prompt action (more apparent in some areas than others)</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Tell stories about sustainability interventions happening elsewhere you admire or would like to model an intervention after - we can learn from/be inspired by the experiences of others. VALUE OF CASE STUDIES</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People are social beings who respond to group norms</a:t>
            </a:r>
            <a:endParaRPr lang="en-CA" sz="1200" dirty="0">
              <a:effectLst/>
              <a:latin typeface="Times New Roman" panose="02020603050405020304" pitchFamily="18" charset="0"/>
              <a:ea typeface="Times New Roman" panose="02020603050405020304" pitchFamily="18" charset="0"/>
            </a:endParaRPr>
          </a:p>
          <a:p>
            <a:r>
              <a:rPr lang="en-CA" sz="1200" i="1" dirty="0">
                <a:effectLst/>
                <a:latin typeface="Times New Roman" panose="02020603050405020304" pitchFamily="18" charset="0"/>
                <a:ea typeface="Times New Roman" panose="02020603050405020304" pitchFamily="18" charset="0"/>
              </a:rPr>
              <a:t>“Because climate change is a global problem with global consequences, peoples’ sense of personal efficacy (i.e., the belief that individual actions can make a difference) is often very low (Kerr &amp; Kaufman-Gilliland, 1997). Indeed, </a:t>
            </a:r>
            <a:r>
              <a:rPr lang="en-CA" sz="1200" b="1" i="1" dirty="0">
                <a:effectLst/>
                <a:latin typeface="Times New Roman" panose="02020603050405020304" pitchFamily="18" charset="0"/>
                <a:ea typeface="Times New Roman" panose="02020603050405020304" pitchFamily="18" charset="0"/>
              </a:rPr>
              <a:t>the global nature of the climate change problem tends to make people feel powerless. Instead, it is often more effective to appeal to and leverage the social context in which people make decisions</a:t>
            </a:r>
            <a:r>
              <a:rPr lang="en-CA" sz="1200" i="1" dirty="0">
                <a:effectLst/>
                <a:latin typeface="Times New Roman" panose="02020603050405020304" pitchFamily="18" charset="0"/>
                <a:ea typeface="Times New Roman" panose="02020603050405020304" pitchFamily="18" charset="0"/>
              </a:rPr>
              <a:t>, particularly to help promote collective efficacy (i.e., the belief that group actions can make a difference; Roser-Renouf, Maibach, Leiserowitz, &amp; Zhao, 2014). Humans evolved living in social groups, and it is through social comparison with referent others that people validate the correctness of their opinions and decisions (Festinger, 1954).”</a:t>
            </a:r>
            <a:endParaRPr lang="en-CA" sz="1200" dirty="0">
              <a:effectLst/>
              <a:latin typeface="Times New Roman" panose="02020603050405020304" pitchFamily="18" charset="0"/>
              <a:ea typeface="Times New Roman" panose="02020603050405020304" pitchFamily="18" charset="0"/>
            </a:endParaRPr>
          </a:p>
          <a:p>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Health System Implications:</a:t>
            </a:r>
            <a:endParaRPr lang="en-CA" sz="12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Try to leverage established group norms by tying sustainability interventions to existing institutional commitments (such as to Choosing Wisely Canada, Quality Improvement efforts, etc.)</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Leverage commitment to “Do no harm” – this also includes to the environment upon which human health depends</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healthcare providers have a responsibility to engage in climate action?</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Call attention to (successful) sustainability interventions at other institutions in an effort to establish sustainability as a ""group norm"" within the wider healthcare community this is happening at a lot of other places – why aren’t we doing it?</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 also link to activities outside of health sector that can be connected (COP26/COP27)</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 of sight, out of mind: Reduce psychological distance </a:t>
            </a:r>
            <a:r>
              <a:rPr lang="en-CA" sz="1200" b="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Going from theoretical to lived experience</a:t>
            </a:r>
            <a:endParaRPr lang="en-CA" sz="1200" b="0" u="sng" dirty="0">
              <a:effectLst/>
              <a:latin typeface="Times New Roman" panose="02020603050405020304" pitchFamily="18" charset="0"/>
              <a:ea typeface="Times New Roman" panose="02020603050405020304" pitchFamily="18" charset="0"/>
            </a:endParaRPr>
          </a:p>
          <a:p>
            <a:r>
              <a:rPr lang="en-CA" sz="1200" i="1" dirty="0">
                <a:effectLst/>
                <a:latin typeface="Times New Roman" panose="02020603050405020304" pitchFamily="18" charset="0"/>
                <a:ea typeface="Times New Roman" panose="02020603050405020304" pitchFamily="18" charset="0"/>
              </a:rPr>
              <a:t>“Discourse among scientists, the media, and policymakers has largely revolved around the future consequences of climate change over varying time scales (e.g., 50 to 150 years). Yet, this focus is problematic, as psychological research has shown that </a:t>
            </a:r>
            <a:r>
              <a:rPr lang="en-CA" sz="1200" b="1" i="1" dirty="0">
                <a:effectLst/>
                <a:latin typeface="Times New Roman" panose="02020603050405020304" pitchFamily="18" charset="0"/>
                <a:ea typeface="Times New Roman" panose="02020603050405020304" pitchFamily="18" charset="0"/>
              </a:rPr>
              <a:t>people tend to heavily discount (uncertain) future events when making trade-offs between cost and benefits that accrue at different points in time</a:t>
            </a:r>
            <a:r>
              <a:rPr lang="en-CA" sz="1200" i="1" dirty="0">
                <a:effectLst/>
                <a:latin typeface="Times New Roman" panose="02020603050405020304" pitchFamily="18" charset="0"/>
                <a:ea typeface="Times New Roman" panose="02020603050405020304" pitchFamily="18" charset="0"/>
              </a:rPr>
              <a:t> (i.e., intertemporal choices; Berns, </a:t>
            </a:r>
            <a:r>
              <a:rPr lang="en-CA" sz="1200" i="1" dirty="0" err="1">
                <a:effectLst/>
                <a:latin typeface="Times New Roman" panose="02020603050405020304" pitchFamily="18" charset="0"/>
                <a:ea typeface="Times New Roman" panose="02020603050405020304" pitchFamily="18" charset="0"/>
              </a:rPr>
              <a:t>Laibson</a:t>
            </a:r>
            <a:r>
              <a:rPr lang="en-CA" sz="1200" i="1" dirty="0">
                <a:effectLst/>
                <a:latin typeface="Times New Roman" panose="02020603050405020304" pitchFamily="18" charset="0"/>
                <a:ea typeface="Times New Roman" panose="02020603050405020304" pitchFamily="18" charset="0"/>
              </a:rPr>
              <a:t>, &amp; Loewenstein, 2007). In fact, the discounting of future risk events is a pervasive feature of the way in which human psychology evolved; </a:t>
            </a:r>
            <a:r>
              <a:rPr lang="en-CA" sz="1200" b="1" i="1" dirty="0">
                <a:effectLst/>
                <a:latin typeface="Times New Roman" panose="02020603050405020304" pitchFamily="18" charset="0"/>
                <a:ea typeface="Times New Roman" panose="02020603050405020304" pitchFamily="18" charset="0"/>
              </a:rPr>
              <a:t>immediate day-to-day concerns take precedence over planning for the future </a:t>
            </a:r>
            <a:r>
              <a:rPr lang="en-CA" sz="1200" i="1" dirty="0">
                <a:effectLst/>
                <a:latin typeface="Times New Roman" panose="02020603050405020304" pitchFamily="18" charset="0"/>
                <a:ea typeface="Times New Roman" panose="02020603050405020304" pitchFamily="18" charset="0"/>
              </a:rPr>
              <a:t>(van </a:t>
            </a:r>
            <a:r>
              <a:rPr lang="en-CA" sz="1200" i="1" dirty="0" err="1">
                <a:effectLst/>
                <a:latin typeface="Times New Roman" panose="02020603050405020304" pitchFamily="18" charset="0"/>
                <a:ea typeface="Times New Roman" panose="02020603050405020304" pitchFamily="18" charset="0"/>
              </a:rPr>
              <a:t>Vugt</a:t>
            </a:r>
            <a:r>
              <a:rPr lang="en-CA" sz="1200" i="1" dirty="0">
                <a:effectLst/>
                <a:latin typeface="Times New Roman" panose="02020603050405020304" pitchFamily="18" charset="0"/>
                <a:ea typeface="Times New Roman" panose="02020603050405020304" pitchFamily="18" charset="0"/>
              </a:rPr>
              <a:t>, </a:t>
            </a:r>
            <a:r>
              <a:rPr lang="en-CA" sz="1200" i="1" dirty="0" err="1">
                <a:effectLst/>
                <a:latin typeface="Times New Roman" panose="02020603050405020304" pitchFamily="18" charset="0"/>
                <a:ea typeface="Times New Roman" panose="02020603050405020304" pitchFamily="18" charset="0"/>
              </a:rPr>
              <a:t>Griskevicius</a:t>
            </a:r>
            <a:r>
              <a:rPr lang="en-CA" sz="1200" i="1" dirty="0">
                <a:effectLst/>
                <a:latin typeface="Times New Roman" panose="02020603050405020304" pitchFamily="18" charset="0"/>
                <a:ea typeface="Times New Roman" panose="02020603050405020304" pitchFamily="18" charset="0"/>
              </a:rPr>
              <a:t>, &amp; Schultz, 2014)… </a:t>
            </a:r>
            <a:r>
              <a:rPr lang="en-CA" sz="1200" b="1" i="1" dirty="0">
                <a:effectLst/>
                <a:latin typeface="Times New Roman" panose="02020603050405020304" pitchFamily="18" charset="0"/>
                <a:ea typeface="Times New Roman" panose="02020603050405020304" pitchFamily="18" charset="0"/>
              </a:rPr>
              <a:t>In addition to temporal discounting, people discount risks “spatially” as well. </a:t>
            </a:r>
            <a:r>
              <a:rPr lang="en-CA" sz="1200" i="1" dirty="0">
                <a:effectLst/>
                <a:latin typeface="Times New Roman" panose="02020603050405020304" pitchFamily="18" charset="0"/>
                <a:ea typeface="Times New Roman" panose="02020603050405020304" pitchFamily="18" charset="0"/>
              </a:rPr>
              <a:t>For example, research across 18  nations has found that many people systematically judge the risks of climate change to be much more likely and more serious for other people and places than for themselves (Gifford et al., 2009; Leiserowitz, 2005; van der Linden, 2014b).”</a:t>
            </a:r>
            <a:endParaRPr lang="en-CA" sz="1200" dirty="0">
              <a:effectLst/>
              <a:latin typeface="Times New Roman" panose="02020603050405020304" pitchFamily="18" charset="0"/>
              <a:ea typeface="Times New Roman" panose="02020603050405020304" pitchFamily="18" charset="0"/>
            </a:endParaRPr>
          </a:p>
          <a:p>
            <a:r>
              <a:rPr lang="en-CA" sz="1200" dirty="0">
                <a:effectLst/>
                <a:latin typeface="Times New Roman" panose="02020603050405020304" pitchFamily="18" charset="0"/>
                <a:ea typeface="Times New Roman" panose="02020603050405020304" pitchFamily="18" charset="0"/>
              </a:rPr>
              <a:t> </a:t>
            </a:r>
          </a:p>
          <a:p>
            <a:r>
              <a:rPr lang="en-CA" sz="1200" b="1" dirty="0">
                <a:effectLst/>
                <a:latin typeface="Times New Roman" panose="02020603050405020304" pitchFamily="18" charset="0"/>
                <a:ea typeface="Times New Roman" panose="02020603050405020304" pitchFamily="18" charset="0"/>
              </a:rPr>
              <a:t>Health System Implications:</a:t>
            </a:r>
            <a:endParaRPr lang="en-CA" sz="12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Try to connect specific practices to outcomes (i.e. anesthetic gases WE use are GHGs; therefore WE are contributing to climate change in this very concrete way)</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Call attention to sustainability interventions in similar institutions/your area to make them seem more relatable. Following </a:t>
            </a:r>
            <a:r>
              <a:rPr lang="en-CA" sz="12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Mabaj</a:t>
            </a: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B - Emphasize climate change as both a public health concern and responsibility (vs. an abstract environmental problem)</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COVID also helped do this by showing issues with PPE waste, supply chain vulnerabilities and the importance of local sourcing, and the impact of high volumes</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Call attention to climate shocks already happening in parts of Canada (esp. BC), and the ways in which these are impact health care delivery</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Framing the big picture: Nobody like losing but everyone likes gaining</a:t>
            </a:r>
            <a:endParaRPr lang="en-CA" sz="1200" dirty="0">
              <a:effectLst/>
              <a:latin typeface="Times New Roman" panose="02020603050405020304" pitchFamily="18" charset="0"/>
              <a:ea typeface="Times New Roman" panose="02020603050405020304" pitchFamily="18" charset="0"/>
            </a:endParaRPr>
          </a:p>
          <a:p>
            <a:r>
              <a:rPr lang="en-CA" sz="1200" i="1" dirty="0">
                <a:effectLst/>
                <a:latin typeface="Times New Roman" panose="02020603050405020304" pitchFamily="18" charset="0"/>
                <a:ea typeface="Times New Roman" panose="02020603050405020304" pitchFamily="18" charset="0"/>
              </a:rPr>
              <a:t>“Much of the media, scientific, and policy discourse around climate change has </a:t>
            </a:r>
            <a:r>
              <a:rPr lang="en-CA" sz="1200" b="1" i="1" dirty="0">
                <a:effectLst/>
                <a:latin typeface="Times New Roman" panose="02020603050405020304" pitchFamily="18" charset="0"/>
                <a:ea typeface="Times New Roman" panose="02020603050405020304" pitchFamily="18" charset="0"/>
              </a:rPr>
              <a:t>consistently invoked the idea of “losses.” </a:t>
            </a:r>
            <a:r>
              <a:rPr lang="en-CA" sz="1200" i="1" dirty="0">
                <a:effectLst/>
                <a:latin typeface="Times New Roman" panose="02020603050405020304" pitchFamily="18" charset="0"/>
                <a:ea typeface="Times New Roman" panose="02020603050405020304" pitchFamily="18" charset="0"/>
              </a:rPr>
              <a:t>For example, climate solutions are often framed as an immediate loss for society (e.g., higher taxes, reducing energy consumption). Yet, long-standing behavioral research has shown that people psychologically evaluate gains and losses in fundamentally different ways. For example, prospect theory (Kahneman &amp; Tversky, 1979) demonstrates that people are more risk-seeking in loss domains than they are in gain domains. In particular, people are more reluctant to take action when losses are paired with uncertainty (Tversky &amp; Shafir, 1992). In other words, when climate change impacts are framed as potential (i.e., uncertain) losses in the distant future, whereas climate change solutions are framed as certain losses for society at present, it encourages people to conclude that maintaining the status quo may be “worth the gamble.””</a:t>
            </a:r>
            <a:r>
              <a:rPr lang="en-CA" sz="12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b="1"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b="1"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b="1"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b="1" dirty="0">
                <a:effectLst/>
                <a:latin typeface="Times New Roman" panose="02020603050405020304" pitchFamily="18" charset="0"/>
                <a:ea typeface="Times New Roman" panose="02020603050405020304" pitchFamily="18" charset="0"/>
              </a:rPr>
              <a:t>Health System Implications</a:t>
            </a:r>
            <a:endParaRPr lang="en-CA" sz="12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Losses are already happening (reduced capacity in some parts of Canada due to climate shocks)</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Reputation for innovation and environmental sustainability; Improved patient experience; Cost recovery; Time savings</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These psychological insights suggest that shifting the policy conversation from the potentially negative future consequences of not acting (losses) on climate change to the positive benefits (gains) of immediate action is likely to increase public support.</a:t>
            </a: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 fact, in comparison with negative loss scenarios, </a:t>
            </a:r>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positive gain frames </a:t>
            </a: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shown to increase pro-environmental attitudes and support for mitigation and adaptation policies (</a:t>
            </a:r>
            <a:r>
              <a:rPr lang="en-CA"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Hurlstone, Lewandowsky, Newell, &amp; Sewell, 2014</a:t>
            </a: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Spence &amp; Pidgeon, 2010</a:t>
            </a: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Possible co-</a:t>
            </a: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benefits of sustainability action in healthcare:</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Regulatory compliance</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Community engagement</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Patient engagement</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Broader commitments (e.g. Choosing Wisely)</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Cost savings</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Efficiencies</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Innovation</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Employee engagement and satisfaction</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Reduced risk and liability</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Improved quality and safety</a:t>
            </a:r>
          </a:p>
          <a:p>
            <a:pPr marL="742950" lvl="1" indent="-285750">
              <a:buFont typeface="Arial" panose="020B0604020202020204" pitchFamily="34" charset="0"/>
              <a:buChar char="•"/>
              <a:tabLst>
                <a:tab pos="914400" algn="l"/>
              </a:tabLst>
            </a:pPr>
            <a:r>
              <a:rPr lang="en-CA" sz="1200" dirty="0">
                <a:effectLst/>
                <a:latin typeface="Times New Roman" panose="02020603050405020304" pitchFamily="18" charset="0"/>
                <a:ea typeface="Times New Roman" panose="02020603050405020304" pitchFamily="18" charset="0"/>
                <a:cs typeface="Times New Roman" panose="02020603050405020304" pitchFamily="18" charset="0"/>
              </a:rPr>
              <a:t>Public image enhancement</a:t>
            </a:r>
          </a:p>
          <a:p>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Playing the long-game: Tapping the potential of human motivation</a:t>
            </a:r>
            <a:endParaRPr lang="en-CA" sz="1200" dirty="0">
              <a:effectLst/>
              <a:latin typeface="Times New Roman" panose="02020603050405020304" pitchFamily="18" charset="0"/>
              <a:ea typeface="Times New Roman" panose="02020603050405020304" pitchFamily="18" charset="0"/>
            </a:endParaRPr>
          </a:p>
          <a:p>
            <a:r>
              <a:rPr lang="en-CA" sz="1200" i="1" dirty="0">
                <a:effectLst/>
                <a:latin typeface="Times New Roman" panose="02020603050405020304" pitchFamily="18" charset="0"/>
                <a:ea typeface="Times New Roman" panose="02020603050405020304" pitchFamily="18" charset="0"/>
              </a:rPr>
              <a:t>“Psychologists generally distinguish between two separate sources of motivation: extrinsic and intrinsic. Whereas the former mainly relies on external incentives to produce motivation to change (e.g., monetary incentives), the latter draws on </a:t>
            </a:r>
            <a:r>
              <a:rPr lang="en-CA" sz="1200" b="1" i="1" dirty="0">
                <a:effectLst/>
                <a:latin typeface="Times New Roman" panose="02020603050405020304" pitchFamily="18" charset="0"/>
                <a:ea typeface="Times New Roman" panose="02020603050405020304" pitchFamily="18" charset="0"/>
              </a:rPr>
              <a:t>personal and internal processes</a:t>
            </a:r>
            <a:r>
              <a:rPr lang="en-CA" sz="1200" i="1" dirty="0">
                <a:effectLst/>
                <a:latin typeface="Times New Roman" panose="02020603050405020304" pitchFamily="18" charset="0"/>
                <a:ea typeface="Times New Roman" panose="02020603050405020304" pitchFamily="18" charset="0"/>
              </a:rPr>
              <a:t>. In contrast to the predominant assumption among many policymakers that people are inherently (or rationally) motivated by money (Miller, 1999), a large body of psychological research has illustrated that this is not necessarily the case—</a:t>
            </a:r>
            <a:r>
              <a:rPr lang="en-CA" sz="1200" b="1" i="1" dirty="0">
                <a:effectLst/>
                <a:latin typeface="Times New Roman" panose="02020603050405020304" pitchFamily="18" charset="0"/>
                <a:ea typeface="Times New Roman" panose="02020603050405020304" pitchFamily="18" charset="0"/>
              </a:rPr>
              <a:t>many people intrinsically care about the well-being of others and the environment</a:t>
            </a:r>
            <a:r>
              <a:rPr lang="en-CA" sz="1200" i="1" dirty="0">
                <a:effectLst/>
                <a:latin typeface="Times New Roman" panose="02020603050405020304" pitchFamily="18" charset="0"/>
                <a:ea typeface="Times New Roman" panose="02020603050405020304" pitchFamily="18" charset="0"/>
              </a:rPr>
              <a:t> (Stern, Dietz, Abel, </a:t>
            </a:r>
            <a:r>
              <a:rPr lang="en-CA" sz="1200" i="1" dirty="0" err="1">
                <a:effectLst/>
                <a:latin typeface="Times New Roman" panose="02020603050405020304" pitchFamily="18" charset="0"/>
                <a:ea typeface="Times New Roman" panose="02020603050405020304" pitchFamily="18" charset="0"/>
              </a:rPr>
              <a:t>Guagnano</a:t>
            </a:r>
            <a:r>
              <a:rPr lang="en-CA" sz="1200" i="1" dirty="0">
                <a:effectLst/>
                <a:latin typeface="Times New Roman" panose="02020603050405020304" pitchFamily="18" charset="0"/>
                <a:ea typeface="Times New Roman" panose="02020603050405020304" pitchFamily="18" charset="0"/>
              </a:rPr>
              <a:t>, &amp; </a:t>
            </a:r>
            <a:r>
              <a:rPr lang="en-CA" sz="1200" i="1" dirty="0" err="1">
                <a:effectLst/>
                <a:latin typeface="Times New Roman" panose="02020603050405020304" pitchFamily="18" charset="0"/>
                <a:ea typeface="Times New Roman" panose="02020603050405020304" pitchFamily="18" charset="0"/>
              </a:rPr>
              <a:t>Kalof</a:t>
            </a:r>
            <a:r>
              <a:rPr lang="en-CA" sz="1200" i="1" dirty="0">
                <a:effectLst/>
                <a:latin typeface="Times New Roman" panose="02020603050405020304" pitchFamily="18" charset="0"/>
                <a:ea typeface="Times New Roman" panose="02020603050405020304" pitchFamily="18" charset="0"/>
              </a:rPr>
              <a:t>, 1999). Accordingly, recent experiments have shown that appealing to people’s intrinsic motivational needs can be a more effective and long-lasting driver of pro-environmental behavior (</a:t>
            </a:r>
            <a:r>
              <a:rPr lang="en-CA" sz="1200" i="1" dirty="0" err="1">
                <a:effectLst/>
                <a:latin typeface="Times New Roman" panose="02020603050405020304" pitchFamily="18" charset="0"/>
                <a:ea typeface="Times New Roman" panose="02020603050405020304" pitchFamily="18" charset="0"/>
              </a:rPr>
              <a:t>Bolderdijk</a:t>
            </a:r>
            <a:r>
              <a:rPr lang="en-CA" sz="1200" i="1" dirty="0">
                <a:effectLst/>
                <a:latin typeface="Times New Roman" panose="02020603050405020304" pitchFamily="18" charset="0"/>
                <a:ea typeface="Times New Roman" panose="02020603050405020304" pitchFamily="18" charset="0"/>
              </a:rPr>
              <a:t>, Steg, Geller, Lehman, &amp; </a:t>
            </a:r>
            <a:r>
              <a:rPr lang="en-CA" sz="1200" i="1" dirty="0" err="1">
                <a:effectLst/>
                <a:latin typeface="Times New Roman" panose="02020603050405020304" pitchFamily="18" charset="0"/>
                <a:ea typeface="Times New Roman" panose="02020603050405020304" pitchFamily="18" charset="0"/>
              </a:rPr>
              <a:t>Postmes</a:t>
            </a:r>
            <a:r>
              <a:rPr lang="en-CA" sz="1200" i="1" dirty="0">
                <a:effectLst/>
                <a:latin typeface="Times New Roman" panose="02020603050405020304" pitchFamily="18" charset="0"/>
                <a:ea typeface="Times New Roman" panose="02020603050405020304" pitchFamily="18" charset="0"/>
              </a:rPr>
              <a:t>, 2013; van der Linden, 2015).”</a:t>
            </a:r>
            <a:endParaRPr lang="en-CA" sz="1200" dirty="0">
              <a:effectLst/>
              <a:latin typeface="Times New Roman" panose="02020603050405020304" pitchFamily="18" charset="0"/>
              <a:ea typeface="Times New Roman" panose="02020603050405020304" pitchFamily="18" charset="0"/>
            </a:endParaRPr>
          </a:p>
          <a:p>
            <a:r>
              <a:rPr lang="en-CA" sz="1200" b="1"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r>
              <a:rPr lang="en-CA" sz="1200" b="1" dirty="0">
                <a:effectLst/>
                <a:latin typeface="Times New Roman" panose="02020603050405020304" pitchFamily="18" charset="0"/>
                <a:ea typeface="Times New Roman" panose="02020603050405020304" pitchFamily="18" charset="0"/>
              </a:rPr>
              <a:t>Health System Implications:</a:t>
            </a:r>
            <a:endParaRPr lang="en-CA" sz="12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Internal: Hope vs. Worry: Building a sense of urgency that induces motivation (not fear or complacency) -  hope is not only a pleasant feeling but could also work as a motivational force</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Lots of people cite their kids caring about this, showing them it matters; Indigenous principle of seventh generation – help us to care about the future</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Internal: other-oriented values of both an altruistic kind – for instance valuing justice and equality highly – and a biospheric kind – for instance valuing environmental protection and living in harmony with nature highly.  “At our core, we all ultimately want to leave the planet a better place for future generations; to live in a world of purpose and ultimately live a life of impact."</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External: Competitions, awards - external rewards</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en-CA" sz="1200" dirty="0">
                <a:effectLst/>
                <a:latin typeface="Times New Roman" panose="02020603050405020304" pitchFamily="18" charset="0"/>
                <a:ea typeface="Times New Roman" panose="02020603050405020304" pitchFamily="18" charset="0"/>
              </a:rPr>
              <a:t> </a:t>
            </a:r>
          </a:p>
          <a:p>
            <a:pPr marL="584200" marR="0" lvl="2" indent="0" algn="l" rtl="0">
              <a:spcBef>
                <a:spcPts val="0"/>
              </a:spcBef>
              <a:spcAft>
                <a:spcPts val="0"/>
              </a:spcAft>
              <a:buClr>
                <a:srgbClr val="182F51"/>
              </a:buClr>
              <a:buSzPts val="1000"/>
              <a:buFont typeface="Arial"/>
              <a:buNone/>
            </a:pPr>
            <a:endParaRPr lang="en-US" dirty="0"/>
          </a:p>
        </p:txBody>
      </p:sp>
      <p:sp>
        <p:nvSpPr>
          <p:cNvPr id="4" name="Slide Number Placeholder 3">
            <a:extLst>
              <a:ext uri="{FF2B5EF4-FFF2-40B4-BE49-F238E27FC236}">
                <a16:creationId xmlns:a16="http://schemas.microsoft.com/office/drawing/2014/main" id="{7211BAFC-D3E6-0BA6-E577-8D5F2B49C154}"/>
              </a:ext>
            </a:extLst>
          </p:cNvPr>
          <p:cNvSpPr>
            <a:spLocks noGrp="1"/>
          </p:cNvSpPr>
          <p:nvPr>
            <p:ph type="sldNum" sz="quarter" idx="5"/>
          </p:nvPr>
        </p:nvSpPr>
        <p:spPr/>
        <p:txBody>
          <a:bodyPr/>
          <a:lstStyle/>
          <a:p>
            <a:fld id="{49D14E11-05AD-46F6-8C56-044BFD6C1739}" type="slidenum">
              <a:rPr lang="en-CA" smtClean="0"/>
              <a:t>21</a:t>
            </a:fld>
            <a:endParaRPr lang="en-CA"/>
          </a:p>
        </p:txBody>
      </p:sp>
    </p:spTree>
    <p:extLst>
      <p:ext uri="{BB962C8B-B14F-4D97-AF65-F5344CB8AC3E}">
        <p14:creationId xmlns:p14="http://schemas.microsoft.com/office/powerpoint/2010/main" val="114305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0A133-1B73-557F-6841-2CF622F19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35044-E8A0-1EBE-9773-E17D22AF0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B2FED-5B28-48D3-B18B-B0715FB4C334}"/>
              </a:ext>
            </a:extLst>
          </p:cNvPr>
          <p:cNvSpPr>
            <a:spLocks noGrp="1"/>
          </p:cNvSpPr>
          <p:nvPr>
            <p:ph type="body" idx="1"/>
          </p:nvPr>
        </p:nvSpPr>
        <p:spPr/>
        <p:txBody>
          <a:bodyPr/>
          <a:lstStyle/>
          <a:p>
            <a:r>
              <a:rPr lang="en-CA" dirty="0"/>
              <a:t>Also want to consider these 7 core principles for climate change communication </a:t>
            </a:r>
          </a:p>
          <a:p>
            <a:pPr algn="l"/>
            <a:r>
              <a:rPr lang="en-US" b="1" i="0" dirty="0">
                <a:solidFill>
                  <a:srgbClr val="000000"/>
                </a:solidFill>
                <a:effectLst/>
                <a:latin typeface="Quattrocento Sans" panose="020B0502050000020003" pitchFamily="34" charset="0"/>
              </a:rPr>
              <a:t>1. Show ‘real people’ not staged photo-ops</a:t>
            </a:r>
          </a:p>
          <a:p>
            <a:pPr algn="l"/>
            <a:r>
              <a:rPr lang="en-US" b="0" i="0" dirty="0">
                <a:solidFill>
                  <a:srgbClr val="444444"/>
                </a:solidFill>
                <a:effectLst/>
                <a:latin typeface="Quattrocento Sans" panose="020B0502050000020003" pitchFamily="34" charset="0"/>
              </a:rPr>
              <a:t>A person expressing an identifiable emotion is powerful. But our discussion groups </a:t>
            </a:r>
            <a:r>
              <a:rPr lang="en-US" b="0" i="0" dirty="0" err="1">
                <a:solidFill>
                  <a:srgbClr val="444444"/>
                </a:solidFill>
                <a:effectLst/>
                <a:latin typeface="Quattrocento Sans" panose="020B0502050000020003" pitchFamily="34" charset="0"/>
              </a:rPr>
              <a:t>favoured</a:t>
            </a:r>
            <a:r>
              <a:rPr lang="en-US" b="0" i="0" dirty="0">
                <a:solidFill>
                  <a:srgbClr val="444444"/>
                </a:solidFill>
                <a:effectLst/>
                <a:latin typeface="Quattrocento Sans" panose="020B0502050000020003" pitchFamily="34" charset="0"/>
              </a:rPr>
              <a:t> ‘authentic’ images over staged photographs, which they saw as gimmicky or even manipulative. Politicians – notoriously low on credibility and authenticity – attracted some of the lowest scores (in all three nations) in our survey.</a:t>
            </a:r>
          </a:p>
          <a:p>
            <a:pPr algn="l"/>
            <a:r>
              <a:rPr lang="en-US" b="1" i="0" dirty="0">
                <a:solidFill>
                  <a:srgbClr val="000000"/>
                </a:solidFill>
                <a:effectLst/>
                <a:latin typeface="Quattrocento Sans" panose="020B0502050000020003" pitchFamily="34" charset="0"/>
              </a:rPr>
              <a:t>2. Tell new stories</a:t>
            </a:r>
          </a:p>
          <a:p>
            <a:pPr algn="l"/>
            <a:r>
              <a:rPr lang="en-US" b="0" i="0" dirty="0">
                <a:solidFill>
                  <a:srgbClr val="444444"/>
                </a:solidFill>
                <a:effectLst/>
                <a:latin typeface="Quattrocento Sans" panose="020B0502050000020003" pitchFamily="34" charset="0"/>
              </a:rPr>
              <a:t>Images that participants could quickly and easily understand – such as smokestacks, deforestation, and polar bears on melting ice – tended to be positively rated in our online survey (which captured rapid responses to images, rather than deeper debate). Familiar, ‘classic’ images may be especially useful for audiences with limited knowledge or interest in climate change, but they also prompted cynicism and fatigue in our discussion groups. They are effective ways of communicating to an audience that ‘this story is about climate change’. But is it a story they want to hear? Less familiar (and more thought-provoking) images can help tell a new story about climate change, and remake the visual representation of climate change in the public mind.</a:t>
            </a:r>
          </a:p>
          <a:p>
            <a:pPr algn="l"/>
            <a:r>
              <a:rPr lang="en-US" b="1" i="0" dirty="0">
                <a:solidFill>
                  <a:srgbClr val="000000"/>
                </a:solidFill>
                <a:effectLst/>
                <a:latin typeface="Quattrocento Sans" panose="020B0502050000020003" pitchFamily="34" charset="0"/>
              </a:rPr>
              <a:t>3. Show climate causes at scale</a:t>
            </a:r>
          </a:p>
          <a:p>
            <a:pPr algn="l"/>
            <a:r>
              <a:rPr lang="en-US" b="0" i="0" dirty="0">
                <a:solidFill>
                  <a:srgbClr val="444444"/>
                </a:solidFill>
                <a:effectLst/>
                <a:latin typeface="Quattrocento Sans" panose="020B0502050000020003" pitchFamily="34" charset="0"/>
              </a:rPr>
              <a:t>We found that people do not necessarily understand the links between climate change and their daily lives. Individual causes of climate change (such as meat-eating) may not be </a:t>
            </a:r>
            <a:r>
              <a:rPr lang="en-US" b="0" i="0" dirty="0" err="1">
                <a:solidFill>
                  <a:srgbClr val="444444"/>
                </a:solidFill>
                <a:effectLst/>
                <a:latin typeface="Quattrocento Sans" panose="020B0502050000020003" pitchFamily="34" charset="0"/>
              </a:rPr>
              <a:t>recognised</a:t>
            </a:r>
            <a:r>
              <a:rPr lang="en-US" b="0" i="0" dirty="0">
                <a:solidFill>
                  <a:srgbClr val="444444"/>
                </a:solidFill>
                <a:effectLst/>
                <a:latin typeface="Quattrocento Sans" panose="020B0502050000020003" pitchFamily="34" charset="0"/>
              </a:rPr>
              <a:t> as such, and if they are, may provoke defensive reactions. If communicating the links between ‘problematic’ behaviours and climate change, it is best to show these behaviours at scale – e.g. a </a:t>
            </a:r>
            <a:r>
              <a:rPr lang="en-US" b="1" i="0" dirty="0">
                <a:solidFill>
                  <a:srgbClr val="444444"/>
                </a:solidFill>
                <a:effectLst/>
                <a:highlight>
                  <a:srgbClr val="FFFF00"/>
                </a:highlight>
                <a:latin typeface="Quattrocento Sans" panose="020B0502050000020003" pitchFamily="34" charset="0"/>
              </a:rPr>
              <a:t>congested</a:t>
            </a:r>
            <a:r>
              <a:rPr lang="en-US" b="0" i="0" dirty="0">
                <a:solidFill>
                  <a:srgbClr val="444444"/>
                </a:solidFill>
                <a:effectLst/>
                <a:highlight>
                  <a:srgbClr val="FFFF00"/>
                </a:highlight>
                <a:latin typeface="Quattrocento Sans" panose="020B0502050000020003" pitchFamily="34" charset="0"/>
              </a:rPr>
              <a:t> highway, rather than a single driver.</a:t>
            </a:r>
          </a:p>
          <a:p>
            <a:pPr algn="l"/>
            <a:r>
              <a:rPr lang="en-US" b="1" i="0" dirty="0">
                <a:solidFill>
                  <a:srgbClr val="000000"/>
                </a:solidFill>
                <a:effectLst/>
                <a:latin typeface="Quattrocento Sans" panose="020B0502050000020003" pitchFamily="34" charset="0"/>
              </a:rPr>
              <a:t>4. Climate impacts are emotionally powerful</a:t>
            </a:r>
          </a:p>
          <a:p>
            <a:pPr algn="l"/>
            <a:r>
              <a:rPr lang="en-US" b="0" i="0" dirty="0">
                <a:solidFill>
                  <a:srgbClr val="444444"/>
                </a:solidFill>
                <a:effectLst/>
                <a:latin typeface="Quattrocento Sans" panose="020B0502050000020003" pitchFamily="34" charset="0"/>
              </a:rPr>
              <a:t>Survey participants in all three nations were moved more by climate impacts – e.g. floods, and the destruction wrought by extreme weather – than by causes or solutions. Images of climate impacts can prompt a desire to respond, but because they are emotionally powerful, they can also be overwhelming. Coupling images of climate impacts with a concrete </a:t>
            </a:r>
            <a:r>
              <a:rPr lang="en-US" b="0" i="0" dirty="0" err="1">
                <a:solidFill>
                  <a:srgbClr val="444444"/>
                </a:solidFill>
                <a:effectLst/>
                <a:latin typeface="Quattrocento Sans" panose="020B0502050000020003" pitchFamily="34" charset="0"/>
              </a:rPr>
              <a:t>behavioural</a:t>
            </a:r>
            <a:r>
              <a:rPr lang="en-US" b="0" i="0" dirty="0">
                <a:solidFill>
                  <a:srgbClr val="444444"/>
                </a:solidFill>
                <a:effectLst/>
                <a:latin typeface="Quattrocento Sans" panose="020B0502050000020003" pitchFamily="34" charset="0"/>
              </a:rPr>
              <a:t> action for people to take can help overcome this.</a:t>
            </a:r>
          </a:p>
          <a:p>
            <a:pPr algn="l"/>
            <a:r>
              <a:rPr lang="en-US" b="1" i="0" dirty="0">
                <a:solidFill>
                  <a:srgbClr val="000000"/>
                </a:solidFill>
                <a:effectLst/>
                <a:latin typeface="Quattrocento Sans" panose="020B0502050000020003" pitchFamily="34" charset="0"/>
              </a:rPr>
              <a:t>5. Understand your audience</a:t>
            </a:r>
          </a:p>
          <a:p>
            <a:pPr algn="l"/>
            <a:r>
              <a:rPr lang="en-US" b="0" i="0" dirty="0">
                <a:solidFill>
                  <a:srgbClr val="444444"/>
                </a:solidFill>
                <a:effectLst/>
                <a:latin typeface="Quattrocento Sans" panose="020B0502050000020003" pitchFamily="34" charset="0"/>
              </a:rPr>
              <a:t>Unsurprisingly, levels of concern/</a:t>
            </a:r>
            <a:r>
              <a:rPr lang="en-US" b="0" i="0" dirty="0" err="1">
                <a:solidFill>
                  <a:srgbClr val="444444"/>
                </a:solidFill>
                <a:effectLst/>
                <a:latin typeface="Quattrocento Sans" panose="020B0502050000020003" pitchFamily="34" charset="0"/>
              </a:rPr>
              <a:t>scepticism</a:t>
            </a:r>
            <a:r>
              <a:rPr lang="en-US" b="0" i="0" dirty="0">
                <a:solidFill>
                  <a:srgbClr val="444444"/>
                </a:solidFill>
                <a:effectLst/>
                <a:latin typeface="Quattrocento Sans" panose="020B0502050000020003" pitchFamily="34" charset="0"/>
              </a:rPr>
              <a:t> about climate change determined how people reacted to the images we tested. But other differences emerged too – images of ‘distant’ climate impacts produced much flatter emotional responses among those on the political right. Images depicting solutions to climate change generated mostly positive emotions – for those on the political right, as well as those on the left.</a:t>
            </a:r>
          </a:p>
          <a:p>
            <a:pPr algn="l"/>
            <a:r>
              <a:rPr lang="en-US" b="1" i="0" dirty="0">
                <a:solidFill>
                  <a:srgbClr val="000000"/>
                </a:solidFill>
                <a:effectLst/>
                <a:latin typeface="Quattrocento Sans" panose="020B0502050000020003" pitchFamily="34" charset="0"/>
              </a:rPr>
              <a:t>6. Show local (but serious) climate impacts</a:t>
            </a:r>
          </a:p>
          <a:p>
            <a:pPr algn="l"/>
            <a:r>
              <a:rPr lang="en-US" b="0" i="0" dirty="0">
                <a:solidFill>
                  <a:srgbClr val="444444"/>
                </a:solidFill>
                <a:effectLst/>
                <a:latin typeface="Quattrocento Sans" panose="020B0502050000020003" pitchFamily="34" charset="0"/>
              </a:rPr>
              <a:t>When images of </a:t>
            </a:r>
            <a:r>
              <a:rPr lang="en-US" b="0" i="0" dirty="0" err="1">
                <a:solidFill>
                  <a:srgbClr val="444444"/>
                </a:solidFill>
                <a:effectLst/>
                <a:latin typeface="Quattrocento Sans" panose="020B0502050000020003" pitchFamily="34" charset="0"/>
              </a:rPr>
              <a:t>localised</a:t>
            </a:r>
            <a:r>
              <a:rPr lang="en-US" b="0" i="0" dirty="0">
                <a:solidFill>
                  <a:srgbClr val="444444"/>
                </a:solidFill>
                <a:effectLst/>
                <a:latin typeface="Quattrocento Sans" panose="020B0502050000020003" pitchFamily="34" charset="0"/>
              </a:rPr>
              <a:t> climate impacts show an individual person or group of people, with identifiable emotions, they are likely to be most powerful. But there is a balance to be struck (as in verbal and written communication) between </a:t>
            </a:r>
            <a:r>
              <a:rPr lang="en-US" b="0" i="0" dirty="0" err="1">
                <a:solidFill>
                  <a:srgbClr val="444444"/>
                </a:solidFill>
                <a:effectLst/>
                <a:latin typeface="Quattrocento Sans" panose="020B0502050000020003" pitchFamily="34" charset="0"/>
              </a:rPr>
              <a:t>localising</a:t>
            </a:r>
            <a:r>
              <a:rPr lang="en-US" b="0" i="0" dirty="0">
                <a:solidFill>
                  <a:srgbClr val="444444"/>
                </a:solidFill>
                <a:effectLst/>
                <a:latin typeface="Quattrocento Sans" panose="020B0502050000020003" pitchFamily="34" charset="0"/>
              </a:rPr>
              <a:t> climate change (so that people </a:t>
            </a:r>
            <a:r>
              <a:rPr lang="en-US" b="0" i="0" dirty="0" err="1">
                <a:solidFill>
                  <a:srgbClr val="444444"/>
                </a:solidFill>
                <a:effectLst/>
                <a:latin typeface="Quattrocento Sans" panose="020B0502050000020003" pitchFamily="34" charset="0"/>
              </a:rPr>
              <a:t>realise</a:t>
            </a:r>
            <a:r>
              <a:rPr lang="en-US" b="0" i="0" dirty="0">
                <a:solidFill>
                  <a:srgbClr val="444444"/>
                </a:solidFill>
                <a:effectLst/>
                <a:latin typeface="Quattrocento Sans" panose="020B0502050000020003" pitchFamily="34" charset="0"/>
              </a:rPr>
              <a:t> the issue is relevant to them) and </a:t>
            </a:r>
            <a:r>
              <a:rPr lang="en-US" b="0" i="0" dirty="0" err="1">
                <a:solidFill>
                  <a:srgbClr val="444444"/>
                </a:solidFill>
                <a:effectLst/>
                <a:latin typeface="Quattrocento Sans" panose="020B0502050000020003" pitchFamily="34" charset="0"/>
              </a:rPr>
              <a:t>trivialising</a:t>
            </a:r>
            <a:r>
              <a:rPr lang="en-US" b="0" i="0" dirty="0">
                <a:solidFill>
                  <a:srgbClr val="444444"/>
                </a:solidFill>
                <a:effectLst/>
                <a:latin typeface="Quattrocento Sans" panose="020B0502050000020003" pitchFamily="34" charset="0"/>
              </a:rPr>
              <a:t> the issue (by not making clear enough links to the bigger picture).</a:t>
            </a:r>
          </a:p>
          <a:p>
            <a:pPr algn="l"/>
            <a:r>
              <a:rPr lang="en-US" b="1" i="0" dirty="0">
                <a:solidFill>
                  <a:srgbClr val="000000"/>
                </a:solidFill>
                <a:effectLst/>
                <a:latin typeface="Quattrocento Sans" panose="020B0502050000020003" pitchFamily="34" charset="0"/>
              </a:rPr>
              <a:t>7. Be very careful with protest imagery</a:t>
            </a:r>
          </a:p>
          <a:p>
            <a:pPr algn="l"/>
            <a:r>
              <a:rPr lang="en-US" b="0" i="0" dirty="0">
                <a:solidFill>
                  <a:srgbClr val="444444"/>
                </a:solidFill>
                <a:effectLst/>
                <a:latin typeface="Quattrocento Sans" panose="020B0502050000020003" pitchFamily="34" charset="0"/>
              </a:rPr>
              <a:t>Images depicting protests (or protesters) attracted widespread cynicism and some of the lowest ratings in our survey. In our discussion groups, images of (what people described as) ‘typical environmentalists’ only really resonated with the small number of people who already considered themselves as activists and campaigners. Most people do not feel an affinity with climate change protesters, so images of protests may reinforce the idea that climate change is for ‘them’ rather than ‘us’. Protest images involving people directly affected by climate impacts were seen as more authentic and therefore more compelling.</a:t>
            </a:r>
          </a:p>
          <a:p>
            <a:r>
              <a:rPr lang="en-CA" dirty="0"/>
              <a:t>compelling or evocative in this installation?</a:t>
            </a:r>
          </a:p>
          <a:p>
            <a:pPr marL="584200" marR="0" lvl="2" indent="0" algn="l" rtl="0">
              <a:spcBef>
                <a:spcPts val="0"/>
              </a:spcBef>
              <a:spcAft>
                <a:spcPts val="0"/>
              </a:spcAft>
              <a:buClr>
                <a:srgbClr val="182F51"/>
              </a:buClr>
              <a:buSzPts val="1000"/>
              <a:buFont typeface="Arial"/>
              <a:buNone/>
            </a:pPr>
            <a:endParaRPr lang="en-US" dirty="0"/>
          </a:p>
        </p:txBody>
      </p:sp>
      <p:sp>
        <p:nvSpPr>
          <p:cNvPr id="4" name="Slide Number Placeholder 3">
            <a:extLst>
              <a:ext uri="{FF2B5EF4-FFF2-40B4-BE49-F238E27FC236}">
                <a16:creationId xmlns:a16="http://schemas.microsoft.com/office/drawing/2014/main" id="{6579240B-E7A0-A21F-592A-8F4FFE877A20}"/>
              </a:ext>
            </a:extLst>
          </p:cNvPr>
          <p:cNvSpPr>
            <a:spLocks noGrp="1"/>
          </p:cNvSpPr>
          <p:nvPr>
            <p:ph type="sldNum" sz="quarter" idx="5"/>
          </p:nvPr>
        </p:nvSpPr>
        <p:spPr/>
        <p:txBody>
          <a:bodyPr/>
          <a:lstStyle/>
          <a:p>
            <a:fld id="{49D14E11-05AD-46F6-8C56-044BFD6C1739}" type="slidenum">
              <a:rPr lang="en-CA" smtClean="0"/>
              <a:t>22</a:t>
            </a:fld>
            <a:endParaRPr lang="en-CA"/>
          </a:p>
        </p:txBody>
      </p:sp>
    </p:spTree>
    <p:extLst>
      <p:ext uri="{BB962C8B-B14F-4D97-AF65-F5344CB8AC3E}">
        <p14:creationId xmlns:p14="http://schemas.microsoft.com/office/powerpoint/2010/main" val="694159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atin typeface="+mn-lt"/>
              </a:rPr>
              <a:t>Providing links to references makes it easier for potential collaborators to review your sources</a:t>
            </a:r>
            <a:endParaRPr lang="en-CA">
              <a:latin typeface="+mn-lt"/>
            </a:endParaRPr>
          </a:p>
        </p:txBody>
      </p:sp>
      <p:sp>
        <p:nvSpPr>
          <p:cNvPr id="4" name="Slide Number Placeholder 3"/>
          <p:cNvSpPr>
            <a:spLocks noGrp="1"/>
          </p:cNvSpPr>
          <p:nvPr>
            <p:ph type="sldNum" sz="quarter" idx="5"/>
          </p:nvPr>
        </p:nvSpPr>
        <p:spPr/>
        <p:txBody>
          <a:bodyPr/>
          <a:lstStyle/>
          <a:p>
            <a:fld id="{49D14E11-05AD-46F6-8C56-044BFD6C1739}" type="slidenum">
              <a:rPr lang="en-CA" smtClean="0"/>
              <a:t>23</a:t>
            </a:fld>
            <a:endParaRPr lang="en-CA"/>
          </a:p>
        </p:txBody>
      </p:sp>
    </p:spTree>
    <p:extLst>
      <p:ext uri="{BB962C8B-B14F-4D97-AF65-F5344CB8AC3E}">
        <p14:creationId xmlns:p14="http://schemas.microsoft.com/office/powerpoint/2010/main" val="2633632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F4975-3447-2A79-16EF-BBA31FC6B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84B26-29AC-1AC5-1F17-47EEBB0BE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E1CC3-BDE7-83EC-EB33-13F61A9B1DA8}"/>
              </a:ext>
            </a:extLst>
          </p:cNvPr>
          <p:cNvSpPr>
            <a:spLocks noGrp="1"/>
          </p:cNvSpPr>
          <p:nvPr>
            <p:ph type="body" idx="1"/>
          </p:nvPr>
        </p:nvSpPr>
        <p:spPr/>
        <p:txBody>
          <a:bodyPr/>
          <a:lstStyle/>
          <a:p>
            <a:pPr algn="l"/>
            <a:r>
              <a:rPr lang="en-US">
                <a:latin typeface="+mn-lt"/>
              </a:rPr>
              <a:t>Providing links to references makes it easier for potential collaborators to review your sources</a:t>
            </a:r>
            <a:endParaRPr lang="en-CA">
              <a:latin typeface="+mn-lt"/>
            </a:endParaRPr>
          </a:p>
        </p:txBody>
      </p:sp>
      <p:sp>
        <p:nvSpPr>
          <p:cNvPr id="4" name="Slide Number Placeholder 3">
            <a:extLst>
              <a:ext uri="{FF2B5EF4-FFF2-40B4-BE49-F238E27FC236}">
                <a16:creationId xmlns:a16="http://schemas.microsoft.com/office/drawing/2014/main" id="{269DBEB7-4955-255A-40EF-8919F41334CC}"/>
              </a:ext>
            </a:extLst>
          </p:cNvPr>
          <p:cNvSpPr>
            <a:spLocks noGrp="1"/>
          </p:cNvSpPr>
          <p:nvPr>
            <p:ph type="sldNum" sz="quarter" idx="5"/>
          </p:nvPr>
        </p:nvSpPr>
        <p:spPr/>
        <p:txBody>
          <a:bodyPr/>
          <a:lstStyle/>
          <a:p>
            <a:fld id="{49D14E11-05AD-46F6-8C56-044BFD6C1739}" type="slidenum">
              <a:rPr lang="en-CA" smtClean="0"/>
              <a:t>24</a:t>
            </a:fld>
            <a:endParaRPr lang="en-CA"/>
          </a:p>
        </p:txBody>
      </p:sp>
    </p:spTree>
    <p:extLst>
      <p:ext uri="{BB962C8B-B14F-4D97-AF65-F5344CB8AC3E}">
        <p14:creationId xmlns:p14="http://schemas.microsoft.com/office/powerpoint/2010/main" val="3138051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06664-C94D-52DB-FE31-EAFE87769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D2B71-B314-E9DC-29F7-B47C42B57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01E31-9805-F561-E439-B8C6570E6D39}"/>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D051CA6-94B0-B83F-6EB8-8AB256D7493F}"/>
              </a:ext>
            </a:extLst>
          </p:cNvPr>
          <p:cNvSpPr>
            <a:spLocks noGrp="1"/>
          </p:cNvSpPr>
          <p:nvPr>
            <p:ph type="sldNum" sz="quarter" idx="5"/>
          </p:nvPr>
        </p:nvSpPr>
        <p:spPr/>
        <p:txBody>
          <a:bodyPr/>
          <a:lstStyle/>
          <a:p>
            <a:fld id="{49D14E11-05AD-46F6-8C56-044BFD6C1739}" type="slidenum">
              <a:rPr lang="en-CA" smtClean="0"/>
              <a:t>25</a:t>
            </a:fld>
            <a:endParaRPr lang="en-CA"/>
          </a:p>
        </p:txBody>
      </p:sp>
    </p:spTree>
    <p:extLst>
      <p:ext uri="{BB962C8B-B14F-4D97-AF65-F5344CB8AC3E}">
        <p14:creationId xmlns:p14="http://schemas.microsoft.com/office/powerpoint/2010/main" val="831551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343FF-7DE7-9774-4579-BE0FB50DD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CDC97-26AF-020F-6A2C-303ABB4FB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CE064-7843-D8FF-608F-EF2BF1A18858}"/>
              </a:ext>
            </a:extLst>
          </p:cNvPr>
          <p:cNvSpPr>
            <a:spLocks noGrp="1"/>
          </p:cNvSpPr>
          <p:nvPr>
            <p:ph type="body" idx="1"/>
          </p:nvPr>
        </p:nvSpPr>
        <p:spPr/>
        <p:txBody>
          <a:bodyPr/>
          <a:lstStyle/>
          <a:p>
            <a:pPr marL="0" indent="0">
              <a:buNone/>
            </a:pPr>
            <a:endParaRPr lang="en-US" b="0" i="0" dirty="0">
              <a:solidFill>
                <a:srgbClr val="000000"/>
              </a:solidFill>
              <a:effectLst/>
            </a:endParaRPr>
          </a:p>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F239D192-590C-DCDA-CDC9-E232FC71C60A}"/>
              </a:ext>
            </a:extLst>
          </p:cNvPr>
          <p:cNvSpPr>
            <a:spLocks noGrp="1"/>
          </p:cNvSpPr>
          <p:nvPr>
            <p:ph type="sldNum" sz="quarter" idx="5"/>
          </p:nvPr>
        </p:nvSpPr>
        <p:spPr/>
        <p:txBody>
          <a:bodyPr/>
          <a:lstStyle/>
          <a:p>
            <a:fld id="{49D14E11-05AD-46F6-8C56-044BFD6C1739}" type="slidenum">
              <a:rPr lang="en-CA" smtClean="0"/>
              <a:t>26</a:t>
            </a:fld>
            <a:endParaRPr lang="en-CA"/>
          </a:p>
        </p:txBody>
      </p:sp>
    </p:spTree>
    <p:extLst>
      <p:ext uri="{BB962C8B-B14F-4D97-AF65-F5344CB8AC3E}">
        <p14:creationId xmlns:p14="http://schemas.microsoft.com/office/powerpoint/2010/main" val="2870162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BADA8-FA3A-6463-3141-DB239390B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D0946-2D29-815F-0D23-9DE2C8F349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A51E3-B61E-4E55-39C7-B275038F1E32}"/>
              </a:ext>
            </a:extLst>
          </p:cNvPr>
          <p:cNvSpPr>
            <a:spLocks noGrp="1"/>
          </p:cNvSpPr>
          <p:nvPr>
            <p:ph type="body" idx="1"/>
          </p:nvPr>
        </p:nvSpPr>
        <p:spPr/>
        <p:txBody>
          <a:bodyPr/>
          <a:lstStyle/>
          <a:p>
            <a:pPr marL="0" indent="0">
              <a:buNone/>
            </a:pPr>
            <a:endParaRPr lang="en-CA" b="1" dirty="0"/>
          </a:p>
        </p:txBody>
      </p:sp>
      <p:sp>
        <p:nvSpPr>
          <p:cNvPr id="4" name="Slide Number Placeholder 3">
            <a:extLst>
              <a:ext uri="{FF2B5EF4-FFF2-40B4-BE49-F238E27FC236}">
                <a16:creationId xmlns:a16="http://schemas.microsoft.com/office/drawing/2014/main" id="{A6A3339A-4747-279B-8C54-1F4FBF5493D4}"/>
              </a:ext>
            </a:extLst>
          </p:cNvPr>
          <p:cNvSpPr>
            <a:spLocks noGrp="1"/>
          </p:cNvSpPr>
          <p:nvPr>
            <p:ph type="sldNum" sz="quarter" idx="5"/>
          </p:nvPr>
        </p:nvSpPr>
        <p:spPr/>
        <p:txBody>
          <a:bodyPr/>
          <a:lstStyle/>
          <a:p>
            <a:fld id="{49D14E11-05AD-46F6-8C56-044BFD6C1739}" type="slidenum">
              <a:rPr lang="en-CA" smtClean="0"/>
              <a:t>27</a:t>
            </a:fld>
            <a:endParaRPr lang="en-CA"/>
          </a:p>
        </p:txBody>
      </p:sp>
    </p:spTree>
    <p:extLst>
      <p:ext uri="{BB962C8B-B14F-4D97-AF65-F5344CB8AC3E}">
        <p14:creationId xmlns:p14="http://schemas.microsoft.com/office/powerpoint/2010/main" val="1482146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41410-BA4C-BA85-A436-A3709B19A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7A782-E6CC-73AB-372B-382ECA98B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83D09-D90A-D05E-E63C-62DDCD1F4631}"/>
              </a:ext>
            </a:extLst>
          </p:cNvPr>
          <p:cNvSpPr>
            <a:spLocks noGrp="1"/>
          </p:cNvSpPr>
          <p:nvPr>
            <p:ph type="body" idx="1"/>
          </p:nvPr>
        </p:nvSpPr>
        <p:spPr/>
        <p:txBody>
          <a:bodyPr/>
          <a:lstStyle/>
          <a:p>
            <a:pPr rtl="0">
              <a:spcBef>
                <a:spcPts val="0"/>
              </a:spcBef>
              <a:spcAft>
                <a:spcPts val="0"/>
              </a:spcAft>
            </a:pP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p:txBody>
      </p:sp>
      <p:sp>
        <p:nvSpPr>
          <p:cNvPr id="4" name="Slide Number Placeholder 3">
            <a:extLst>
              <a:ext uri="{FF2B5EF4-FFF2-40B4-BE49-F238E27FC236}">
                <a16:creationId xmlns:a16="http://schemas.microsoft.com/office/drawing/2014/main" id="{71247448-48E6-81C2-4D31-A7C2F75E2EA0}"/>
              </a:ext>
            </a:extLst>
          </p:cNvPr>
          <p:cNvSpPr>
            <a:spLocks noGrp="1"/>
          </p:cNvSpPr>
          <p:nvPr>
            <p:ph type="sldNum" sz="quarter" idx="5"/>
          </p:nvPr>
        </p:nvSpPr>
        <p:spPr/>
        <p:txBody>
          <a:bodyPr/>
          <a:lstStyle/>
          <a:p>
            <a:fld id="{49D14E11-05AD-46F6-8C56-044BFD6C1739}" type="slidenum">
              <a:rPr lang="en-CA" smtClean="0"/>
              <a:t>28</a:t>
            </a:fld>
            <a:endParaRPr lang="en-CA"/>
          </a:p>
        </p:txBody>
      </p:sp>
    </p:spTree>
    <p:extLst>
      <p:ext uri="{BB962C8B-B14F-4D97-AF65-F5344CB8AC3E}">
        <p14:creationId xmlns:p14="http://schemas.microsoft.com/office/powerpoint/2010/main" val="2052308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D3CC0-F7C8-3D2D-314E-97BF6CF45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BCD92-EC02-E5FC-6BF3-CFE281086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D03BD-88EC-EE46-BB5C-97C555B48B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72E51"/>
              </a:solidFill>
              <a:latin typeface="+mn-lt"/>
            </a:endParaRPr>
          </a:p>
        </p:txBody>
      </p:sp>
      <p:sp>
        <p:nvSpPr>
          <p:cNvPr id="4" name="Slide Number Placeholder 3">
            <a:extLst>
              <a:ext uri="{FF2B5EF4-FFF2-40B4-BE49-F238E27FC236}">
                <a16:creationId xmlns:a16="http://schemas.microsoft.com/office/drawing/2014/main" id="{0B622319-6CCE-5C08-C5E0-D3CC55D03B8F}"/>
              </a:ext>
            </a:extLst>
          </p:cNvPr>
          <p:cNvSpPr>
            <a:spLocks noGrp="1"/>
          </p:cNvSpPr>
          <p:nvPr>
            <p:ph type="sldNum" sz="quarter" idx="5"/>
          </p:nvPr>
        </p:nvSpPr>
        <p:spPr/>
        <p:txBody>
          <a:bodyPr/>
          <a:lstStyle/>
          <a:p>
            <a:fld id="{49D14E11-05AD-46F6-8C56-044BFD6C1739}" type="slidenum">
              <a:rPr lang="en-CA" smtClean="0"/>
              <a:t>29</a:t>
            </a:fld>
            <a:endParaRPr lang="en-CA"/>
          </a:p>
        </p:txBody>
      </p:sp>
    </p:spTree>
    <p:extLst>
      <p:ext uri="{BB962C8B-B14F-4D97-AF65-F5344CB8AC3E}">
        <p14:creationId xmlns:p14="http://schemas.microsoft.com/office/powerpoint/2010/main" val="601003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61A62-15E3-BF17-8C61-8EA30AE47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40731-7962-C104-7B5D-9462DEA2BA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47E53-D020-C45C-F32A-4B12186A1734}"/>
              </a:ext>
            </a:extLst>
          </p:cNvPr>
          <p:cNvSpPr>
            <a:spLocks noGrp="1"/>
          </p:cNvSpPr>
          <p:nvPr>
            <p:ph type="body" idx="1"/>
          </p:nvPr>
        </p:nvSpPr>
        <p:spPr/>
        <p:txBody>
          <a:bodyPr/>
          <a:lstStyle/>
          <a:p>
            <a:endParaRPr lang="en-CA">
              <a:cs typeface="Calibri"/>
            </a:endParaRPr>
          </a:p>
        </p:txBody>
      </p:sp>
      <p:sp>
        <p:nvSpPr>
          <p:cNvPr id="4" name="Slide Number Placeholder 3">
            <a:extLst>
              <a:ext uri="{FF2B5EF4-FFF2-40B4-BE49-F238E27FC236}">
                <a16:creationId xmlns:a16="http://schemas.microsoft.com/office/drawing/2014/main" id="{0206D670-E11E-890D-3440-1F884825F7FC}"/>
              </a:ext>
            </a:extLst>
          </p:cNvPr>
          <p:cNvSpPr>
            <a:spLocks noGrp="1"/>
          </p:cNvSpPr>
          <p:nvPr>
            <p:ph type="sldNum" sz="quarter" idx="5"/>
          </p:nvPr>
        </p:nvSpPr>
        <p:spPr/>
        <p:txBody>
          <a:bodyPr/>
          <a:lstStyle/>
          <a:p>
            <a:fld id="{49D14E11-05AD-46F6-8C56-044BFD6C1739}" type="slidenum">
              <a:rPr lang="en-CA" smtClean="0"/>
              <a:t>30</a:t>
            </a:fld>
            <a:endParaRPr lang="en-CA"/>
          </a:p>
        </p:txBody>
      </p:sp>
    </p:spTree>
    <p:extLst>
      <p:ext uri="{BB962C8B-B14F-4D97-AF65-F5344CB8AC3E}">
        <p14:creationId xmlns:p14="http://schemas.microsoft.com/office/powerpoint/2010/main" val="358263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A78D3-CFD9-B60E-EDD1-448353D0B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0D09C-6503-43E0-6B37-E62EEEFB6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38FE1-6E91-4248-06EB-3CEC61BED0A4}"/>
              </a:ext>
            </a:extLst>
          </p:cNvPr>
          <p:cNvSpPr>
            <a:spLocks noGrp="1"/>
          </p:cNvSpPr>
          <p:nvPr>
            <p:ph type="body" idx="1"/>
          </p:nvPr>
        </p:nvSpPr>
        <p:spPr/>
        <p:txBody>
          <a:bodyPr/>
          <a:lstStyle/>
          <a:p>
            <a:pPr marL="228600" indent="-228600">
              <a:buAutoNum type="arabicPeriod"/>
            </a:pPr>
            <a:r>
              <a:rPr lang="en-US" b="1" dirty="0"/>
              <a:t>Goal: A brief note on what you are trying to achieve</a:t>
            </a:r>
          </a:p>
          <a:p>
            <a:pPr marL="0" indent="0">
              <a:buNone/>
            </a:pPr>
            <a:r>
              <a:rPr lang="en-US" b="0" i="0" dirty="0">
                <a:solidFill>
                  <a:srgbClr val="000000"/>
                </a:solidFill>
                <a:effectLst/>
              </a:rPr>
              <a:t>Craft this statement to specify quantitative targets, timelines, etc. (the </a:t>
            </a:r>
            <a:r>
              <a:rPr lang="en-US" b="0" i="0" dirty="0" err="1">
                <a:solidFill>
                  <a:srgbClr val="000000"/>
                </a:solidFill>
                <a:effectLst/>
              </a:rPr>
              <a:t>SMARTer</a:t>
            </a:r>
            <a:r>
              <a:rPr lang="en-US" b="0" i="0" dirty="0">
                <a:solidFill>
                  <a:srgbClr val="000000"/>
                </a:solidFill>
                <a:effectLst/>
              </a:rPr>
              <a:t>, the better!)</a:t>
            </a:r>
          </a:p>
          <a:p>
            <a:pPr marL="0" indent="0">
              <a:buNone/>
            </a:pPr>
            <a:endParaRPr lang="en-US" b="0" i="0" dirty="0">
              <a:solidFill>
                <a:srgbClr val="000000"/>
              </a:solidFill>
              <a:effectLst/>
            </a:endParaRPr>
          </a:p>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9E37CF66-0DD0-16A2-7990-14E2FD13A2B3}"/>
              </a:ext>
            </a:extLst>
          </p:cNvPr>
          <p:cNvSpPr>
            <a:spLocks noGrp="1"/>
          </p:cNvSpPr>
          <p:nvPr>
            <p:ph type="sldNum" sz="quarter" idx="5"/>
          </p:nvPr>
        </p:nvSpPr>
        <p:spPr/>
        <p:txBody>
          <a:bodyPr/>
          <a:lstStyle/>
          <a:p>
            <a:fld id="{49D14E11-05AD-46F6-8C56-044BFD6C1739}" type="slidenum">
              <a:rPr lang="en-CA" smtClean="0"/>
              <a:t>4</a:t>
            </a:fld>
            <a:endParaRPr lang="en-CA"/>
          </a:p>
        </p:txBody>
      </p:sp>
    </p:spTree>
    <p:extLst>
      <p:ext uri="{BB962C8B-B14F-4D97-AF65-F5344CB8AC3E}">
        <p14:creationId xmlns:p14="http://schemas.microsoft.com/office/powerpoint/2010/main" val="3503739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189F9-54C4-5438-42C1-AED281DEF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66F74-D433-5B17-58E3-994E0F4D2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9297E-2CEE-A8AB-C544-95B6B95F8325}"/>
              </a:ext>
            </a:extLst>
          </p:cNvPr>
          <p:cNvSpPr>
            <a:spLocks noGrp="1"/>
          </p:cNvSpPr>
          <p:nvPr>
            <p:ph type="body" idx="1"/>
          </p:nvPr>
        </p:nvSpPr>
        <p:spPr/>
        <p:txBody>
          <a:bodyPr/>
          <a:lstStyle/>
          <a:p>
            <a:pPr fontAlgn="base">
              <a:tabLst>
                <a:tab pos="457200" algn="l"/>
              </a:tabLst>
            </a:pPr>
            <a:r>
              <a:rPr lang="en-US" sz="1200" b="1" dirty="0">
                <a:solidFill>
                  <a:srgbClr val="C00000"/>
                </a:solidFill>
                <a:latin typeface="+mn-lt"/>
                <a:cs typeface="Levenim MT"/>
              </a:rPr>
              <a:t>5. Root Cause Analysis: </a:t>
            </a:r>
            <a:r>
              <a:rPr lang="en-US" sz="1200" b="1" i="0" dirty="0">
                <a:solidFill>
                  <a:srgbClr val="000000"/>
                </a:solidFill>
                <a:effectLst/>
                <a:latin typeface="+mn-lt"/>
              </a:rPr>
              <a:t>Identify factors contributing to the problem</a:t>
            </a:r>
            <a:endParaRPr lang="en-US" sz="1200" b="1" i="0" dirty="0">
              <a:solidFill>
                <a:srgbClr val="000000"/>
              </a:solidFill>
              <a:effectLst/>
              <a:latin typeface="+mn-lt"/>
              <a:cs typeface="Levenim MT"/>
            </a:endParaRPr>
          </a:p>
          <a:p>
            <a:pPr fontAlgn="base">
              <a:tabLst>
                <a:tab pos="457200" algn="l"/>
              </a:tabLst>
            </a:pPr>
            <a:r>
              <a:rPr lang="en-US" sz="1200" b="0" i="0" dirty="0">
                <a:solidFill>
                  <a:srgbClr val="000000"/>
                </a:solidFill>
                <a:effectLst/>
                <a:latin typeface="+mn-lt"/>
              </a:rPr>
              <a:t>An overview of the factors contributing to the current state of the process or system as depicted in the previous step</a:t>
            </a:r>
          </a:p>
          <a:p>
            <a:pPr marL="628650" lvl="1" indent="-171450" fontAlgn="base">
              <a:buFont typeface="Arial" panose="020B0604020202020204" pitchFamily="34" charset="0"/>
              <a:buChar char="•"/>
              <a:tabLst>
                <a:tab pos="457200" algn="l"/>
              </a:tabLst>
            </a:pPr>
            <a:r>
              <a:rPr lang="en-US" sz="1200" b="0" i="0" dirty="0">
                <a:solidFill>
                  <a:srgbClr val="000000"/>
                </a:solidFill>
                <a:effectLst/>
                <a:latin typeface="+mn-lt"/>
              </a:rPr>
              <a:t>Thoughtful identification of root causes is necessary to develop change ideas that will lead to improvement</a:t>
            </a:r>
            <a:endParaRPr lang="en-US" sz="1200" b="0" i="0" dirty="0">
              <a:solidFill>
                <a:srgbClr val="000000"/>
              </a:solidFill>
              <a:effectLst/>
              <a:latin typeface="+mn-lt"/>
              <a:cs typeface="Levenim MT"/>
            </a:endParaRPr>
          </a:p>
          <a:p>
            <a:pPr>
              <a:lnSpc>
                <a:spcPts val="2700"/>
              </a:lnSpc>
            </a:pPr>
            <a:r>
              <a:rPr lang="en-US" sz="1200" b="0" i="0" dirty="0">
                <a:solidFill>
                  <a:srgbClr val="000000"/>
                </a:solidFill>
                <a:effectLst/>
                <a:latin typeface="+mn-lt"/>
              </a:rPr>
              <a:t>Consider grouping your root causes into the following themes (these have been added to the slide above, but please modify accordingly by removing or changing categories)</a:t>
            </a:r>
          </a:p>
          <a:p>
            <a:pPr>
              <a:buFont typeface="Arial" panose="020B0604020202020204" pitchFamily="34" charset="0"/>
              <a:buNone/>
            </a:pPr>
            <a:r>
              <a:rPr lang="en-US" sz="1200" b="1" i="0" dirty="0">
                <a:solidFill>
                  <a:srgbClr val="000000"/>
                </a:solidFill>
                <a:effectLst/>
                <a:latin typeface="+mn-lt"/>
              </a:rPr>
              <a:t>Education and awareness</a:t>
            </a:r>
          </a:p>
          <a:p>
            <a:pPr marL="628650" lvl="1" indent="-171450">
              <a:buFont typeface="Arial" panose="020B0604020202020204" pitchFamily="34" charset="0"/>
              <a:buChar char="•"/>
            </a:pPr>
            <a:r>
              <a:rPr lang="en-US" sz="1200" b="0" i="0" dirty="0">
                <a:solidFill>
                  <a:srgbClr val="000000"/>
                </a:solidFill>
                <a:effectLst/>
                <a:latin typeface="+mn-lt"/>
              </a:rPr>
              <a:t>Many care providers are not aware of the sustainability implications of their practice; bringing attention to the problem and its possible solution(s) is often the first step in implementing change</a:t>
            </a:r>
          </a:p>
          <a:p>
            <a:pPr>
              <a:buFont typeface="Arial" panose="020B0604020202020204" pitchFamily="34" charset="0"/>
              <a:buNone/>
            </a:pPr>
            <a:r>
              <a:rPr lang="en-US" sz="1200" b="1" i="0" dirty="0">
                <a:solidFill>
                  <a:srgbClr val="000000"/>
                </a:solidFill>
                <a:effectLst/>
                <a:latin typeface="+mn-lt"/>
              </a:rPr>
              <a:t>Clinical workflow</a:t>
            </a:r>
          </a:p>
          <a:p>
            <a:pPr marL="628650" lvl="1" indent="-171450">
              <a:buFont typeface="Arial" panose="020B0604020202020204" pitchFamily="34" charset="0"/>
              <a:buChar char="•"/>
            </a:pPr>
            <a:r>
              <a:rPr lang="en-US" sz="1200" b="0" i="0" dirty="0">
                <a:solidFill>
                  <a:srgbClr val="000000"/>
                </a:solidFill>
                <a:effectLst/>
                <a:latin typeface="+mn-lt"/>
              </a:rPr>
              <a:t>Striving to fit proposed sustainability interventions into current processes will minimize workflow disruption</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Clinicians who have developed preferences for less sustainable processes or products need incentivization to trial and accept more sustainable alternatives</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Planning, implementing, and evaluating sustainability efforts takes time; integrating sustainability into the portfolio of existing personnel, developing a green team, and/or leveraging or hiring hospital sustainability staff are a few of the ways this work can be supported</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Proposed changes must be evidence-based in order to assuage quick-to-arise concerns that sustainability interventions will compromise the quality of care</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Policy-review/changes may be required to embed sustainability efforts</a:t>
            </a:r>
            <a:endParaRPr lang="en-US" sz="1200" dirty="0">
              <a:latin typeface="+mn-lt"/>
            </a:endParaRPr>
          </a:p>
          <a:p>
            <a:pPr>
              <a:buFont typeface="Arial" panose="020B0604020202020204" pitchFamily="34" charset="0"/>
              <a:buNone/>
            </a:pPr>
            <a:r>
              <a:rPr lang="en-US" sz="1200" b="1" i="0" dirty="0">
                <a:solidFill>
                  <a:srgbClr val="000000"/>
                </a:solidFill>
                <a:effectLst/>
                <a:latin typeface="+mn-lt"/>
              </a:rPr>
              <a:t>Infrastructure</a:t>
            </a:r>
          </a:p>
          <a:p>
            <a:pPr marL="628650" lvl="1" indent="-171450">
              <a:buFont typeface="Arial" panose="020B0604020202020204" pitchFamily="34" charset="0"/>
              <a:buChar char="•"/>
            </a:pPr>
            <a:r>
              <a:rPr lang="en-US" sz="1200" b="0" i="0" dirty="0">
                <a:solidFill>
                  <a:srgbClr val="000000"/>
                </a:solidFill>
                <a:effectLst/>
                <a:latin typeface="+mn-lt"/>
              </a:rPr>
              <a:t>Changes to the physical environment are often required to support sustainability interventions </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The strategic placement of both products and disposal receptacles can make doing the sustainable thing the easy thing</a:t>
            </a:r>
            <a:endParaRPr lang="en-US" sz="1200" dirty="0">
              <a:latin typeface="+mn-lt"/>
            </a:endParaRPr>
          </a:p>
          <a:p>
            <a:pPr>
              <a:buFont typeface="Arial" panose="020B0604020202020204" pitchFamily="34" charset="0"/>
              <a:buNone/>
            </a:pPr>
            <a:r>
              <a:rPr lang="en-US" sz="1200" b="1" i="0" dirty="0">
                <a:solidFill>
                  <a:srgbClr val="000000"/>
                </a:solidFill>
                <a:effectLst/>
                <a:latin typeface="+mn-lt"/>
              </a:rPr>
              <a:t>Finances and procurement</a:t>
            </a:r>
          </a:p>
          <a:p>
            <a:pPr marL="628650" lvl="1" indent="-171450">
              <a:buFont typeface="Arial" panose="020B0604020202020204" pitchFamily="34" charset="0"/>
              <a:buChar char="•"/>
            </a:pPr>
            <a:r>
              <a:rPr lang="en-US" sz="1200" b="0" i="0" dirty="0">
                <a:solidFill>
                  <a:srgbClr val="000000"/>
                </a:solidFill>
                <a:effectLst/>
                <a:latin typeface="+mn-lt"/>
              </a:rPr>
              <a:t>Demonstrating that sustainability interventions will be cost-neutral or result in savings (either immediately or over time) can be key to generating buy-in</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Interventions that involve substituting products with more sustainable alternatives require new or amended purchasing practices/contracts</a:t>
            </a:r>
          </a:p>
          <a:p>
            <a:pPr>
              <a:lnSpc>
                <a:spcPts val="2700"/>
              </a:lnSpc>
            </a:pPr>
            <a:r>
              <a:rPr lang="en-US" sz="1200" b="0" i="0" dirty="0">
                <a:solidFill>
                  <a:srgbClr val="000000"/>
                </a:solidFill>
                <a:effectLst/>
                <a:latin typeface="+mn-lt"/>
              </a:rPr>
              <a:t>These themes may not work for you, and you may find some of the root causes more relevant than others – remove and add to this section as you see fit. Thoughtful identification of root causes is necessary to develop change ideas that will lead to improvement; the following tools from the Institute for Healthcare Improvement can assist in this </a:t>
            </a:r>
            <a:r>
              <a:rPr lang="en-US" sz="1200" b="0" i="0" dirty="0" err="1">
                <a:solidFill>
                  <a:srgbClr val="000000"/>
                </a:solidFill>
                <a:effectLst/>
                <a:latin typeface="+mn-lt"/>
              </a:rPr>
              <a:t>endeavour</a:t>
            </a:r>
            <a:r>
              <a:rPr lang="en-US" sz="1200" b="0" i="0" dirty="0">
                <a:solidFill>
                  <a:srgbClr val="000000"/>
                </a:solidFill>
                <a:effectLst/>
                <a:latin typeface="+mn-lt"/>
              </a:rPr>
              <a:t>.</a:t>
            </a:r>
          </a:p>
          <a:p>
            <a:pPr marL="628650" lvl="1" indent="-171450">
              <a:lnSpc>
                <a:spcPts val="2700"/>
              </a:lnSpc>
              <a:buFont typeface="Arial" panose="020B0604020202020204" pitchFamily="34" charset="0"/>
              <a:buChar char="•"/>
            </a:pPr>
            <a:r>
              <a:rPr lang="en-US" sz="1200" b="0" i="0" dirty="0">
                <a:solidFill>
                  <a:srgbClr val="000000"/>
                </a:solidFill>
                <a:effectLst/>
                <a:latin typeface="+mn-lt"/>
              </a:rPr>
              <a:t>Cause &amp; Effect Diagram: https://www.ihi.org/resources/tools/cause-and-effect-diagram</a:t>
            </a:r>
          </a:p>
          <a:p>
            <a:pPr marL="628650" lvl="1" indent="-171450">
              <a:lnSpc>
                <a:spcPts val="2700"/>
              </a:lnSpc>
              <a:buFont typeface="Arial" panose="020B0604020202020204" pitchFamily="34" charset="0"/>
              <a:buChar char="•"/>
            </a:pPr>
            <a:r>
              <a:rPr lang="en-US" sz="1200" b="0" i="0" dirty="0">
                <a:solidFill>
                  <a:srgbClr val="000000"/>
                </a:solidFill>
                <a:effectLst/>
                <a:latin typeface="+mn-lt"/>
              </a:rPr>
              <a:t>5 Whys: https://www.ihi.org/resources/tools/5-whys-finding-root-cause</a:t>
            </a:r>
            <a:endParaRPr lang="en-US" sz="1200" b="0" i="0" dirty="0">
              <a:solidFill>
                <a:srgbClr val="000000"/>
              </a:solidFill>
              <a:effectLst/>
              <a:latin typeface="+mn-lt"/>
              <a:cs typeface="Levenim MT"/>
            </a:endParaRPr>
          </a:p>
          <a:p>
            <a:pPr fontAlgn="base">
              <a:tabLst>
                <a:tab pos="457200" algn="l"/>
              </a:tabLst>
            </a:pPr>
            <a:endParaRPr lang="en-US" sz="1200" b="0" i="0" dirty="0">
              <a:solidFill>
                <a:srgbClr val="000000"/>
              </a:solidFill>
              <a:effectLst/>
              <a:latin typeface="+mn-lt"/>
              <a:cs typeface="Levenim MT"/>
            </a:endParaRPr>
          </a:p>
        </p:txBody>
      </p:sp>
      <p:sp>
        <p:nvSpPr>
          <p:cNvPr id="4" name="Slide Number Placeholder 3">
            <a:extLst>
              <a:ext uri="{FF2B5EF4-FFF2-40B4-BE49-F238E27FC236}">
                <a16:creationId xmlns:a16="http://schemas.microsoft.com/office/drawing/2014/main" id="{7F47C2DA-D810-A7F3-EC8D-04B54775F45E}"/>
              </a:ext>
            </a:extLst>
          </p:cNvPr>
          <p:cNvSpPr>
            <a:spLocks noGrp="1"/>
          </p:cNvSpPr>
          <p:nvPr>
            <p:ph type="sldNum" sz="quarter" idx="5"/>
          </p:nvPr>
        </p:nvSpPr>
        <p:spPr/>
        <p:txBody>
          <a:bodyPr/>
          <a:lstStyle/>
          <a:p>
            <a:fld id="{49D14E11-05AD-46F6-8C56-044BFD6C1739}" type="slidenum">
              <a:rPr lang="en-CA" smtClean="0"/>
              <a:t>31</a:t>
            </a:fld>
            <a:endParaRPr lang="en-CA"/>
          </a:p>
        </p:txBody>
      </p:sp>
    </p:spTree>
    <p:extLst>
      <p:ext uri="{BB962C8B-B14F-4D97-AF65-F5344CB8AC3E}">
        <p14:creationId xmlns:p14="http://schemas.microsoft.com/office/powerpoint/2010/main" val="71160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E0548-83B6-8481-680F-86F594924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E9D74-89D2-00AF-2A36-C0445E257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23848-01D0-175A-AFE8-2973A2C930A8}"/>
              </a:ext>
            </a:extLst>
          </p:cNvPr>
          <p:cNvSpPr>
            <a:spLocks noGrp="1"/>
          </p:cNvSpPr>
          <p:nvPr>
            <p:ph type="body" idx="1"/>
          </p:nvPr>
        </p:nvSpPr>
        <p:spPr/>
        <p:txBody>
          <a:bodyPr/>
          <a:lstStyle/>
          <a:p>
            <a:pPr fontAlgn="base">
              <a:tabLst>
                <a:tab pos="457200" algn="l"/>
              </a:tabLst>
            </a:pPr>
            <a:endParaRPr lang="en-US" sz="1200" b="0" i="0" dirty="0">
              <a:solidFill>
                <a:srgbClr val="000000"/>
              </a:solidFill>
              <a:effectLst/>
              <a:latin typeface="+mn-lt"/>
              <a:cs typeface="Levenim MT"/>
            </a:endParaRPr>
          </a:p>
          <a:p>
            <a:pPr fontAlgn="base">
              <a:tabLst>
                <a:tab pos="457200" algn="l"/>
              </a:tabLst>
            </a:pPr>
            <a:endParaRPr lang="en-US" b="0" i="0" dirty="0">
              <a:solidFill>
                <a:srgbClr val="000000"/>
              </a:solidFill>
              <a:effectLst/>
              <a:latin typeface="Levenim MT"/>
              <a:cs typeface="Levenim MT"/>
            </a:endParaRPr>
          </a:p>
        </p:txBody>
      </p:sp>
      <p:sp>
        <p:nvSpPr>
          <p:cNvPr id="4" name="Slide Number Placeholder 3">
            <a:extLst>
              <a:ext uri="{FF2B5EF4-FFF2-40B4-BE49-F238E27FC236}">
                <a16:creationId xmlns:a16="http://schemas.microsoft.com/office/drawing/2014/main" id="{39A42939-309A-788A-AB56-8A21EDC58B81}"/>
              </a:ext>
            </a:extLst>
          </p:cNvPr>
          <p:cNvSpPr>
            <a:spLocks noGrp="1"/>
          </p:cNvSpPr>
          <p:nvPr>
            <p:ph type="sldNum" sz="quarter" idx="5"/>
          </p:nvPr>
        </p:nvSpPr>
        <p:spPr/>
        <p:txBody>
          <a:bodyPr/>
          <a:lstStyle/>
          <a:p>
            <a:fld id="{49D14E11-05AD-46F6-8C56-044BFD6C1739}" type="slidenum">
              <a:rPr lang="en-CA" smtClean="0"/>
              <a:t>32</a:t>
            </a:fld>
            <a:endParaRPr lang="en-CA"/>
          </a:p>
        </p:txBody>
      </p:sp>
    </p:spTree>
    <p:extLst>
      <p:ext uri="{BB962C8B-B14F-4D97-AF65-F5344CB8AC3E}">
        <p14:creationId xmlns:p14="http://schemas.microsoft.com/office/powerpoint/2010/main" val="3258921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7E6C7-387C-77D8-01CB-A90FB4ADC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E5375-4BCE-62EC-9A11-51EB5D42B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FC9FB-6E8C-DCA7-FCDD-F124D07865B4}"/>
              </a:ext>
            </a:extLst>
          </p:cNvPr>
          <p:cNvSpPr>
            <a:spLocks noGrp="1"/>
          </p:cNvSpPr>
          <p:nvPr>
            <p:ph type="body" idx="1"/>
          </p:nvPr>
        </p:nvSpPr>
        <p:spPr/>
        <p:txBody>
          <a:bodyPr/>
          <a:lstStyle/>
          <a:p>
            <a:pPr fontAlgn="base">
              <a:tabLst>
                <a:tab pos="457200" algn="l"/>
              </a:tabLst>
            </a:pPr>
            <a:endParaRPr lang="en-US" sz="1200" b="0" i="0" dirty="0">
              <a:solidFill>
                <a:srgbClr val="000000"/>
              </a:solidFill>
              <a:effectLst/>
              <a:latin typeface="+mn-lt"/>
              <a:cs typeface="Levenim MT"/>
            </a:endParaRPr>
          </a:p>
          <a:p>
            <a:pPr fontAlgn="base">
              <a:tabLst>
                <a:tab pos="457200" algn="l"/>
              </a:tabLst>
            </a:pPr>
            <a:endParaRPr lang="en-US" b="0" i="0" dirty="0">
              <a:solidFill>
                <a:srgbClr val="000000"/>
              </a:solidFill>
              <a:effectLst/>
              <a:latin typeface="Levenim MT"/>
              <a:cs typeface="Levenim MT"/>
            </a:endParaRPr>
          </a:p>
        </p:txBody>
      </p:sp>
      <p:sp>
        <p:nvSpPr>
          <p:cNvPr id="4" name="Slide Number Placeholder 3">
            <a:extLst>
              <a:ext uri="{FF2B5EF4-FFF2-40B4-BE49-F238E27FC236}">
                <a16:creationId xmlns:a16="http://schemas.microsoft.com/office/drawing/2014/main" id="{544BB9D1-EF36-5240-D1A7-4644CEF3E68A}"/>
              </a:ext>
            </a:extLst>
          </p:cNvPr>
          <p:cNvSpPr>
            <a:spLocks noGrp="1"/>
          </p:cNvSpPr>
          <p:nvPr>
            <p:ph type="sldNum" sz="quarter" idx="5"/>
          </p:nvPr>
        </p:nvSpPr>
        <p:spPr/>
        <p:txBody>
          <a:bodyPr/>
          <a:lstStyle/>
          <a:p>
            <a:fld id="{49D14E11-05AD-46F6-8C56-044BFD6C1739}" type="slidenum">
              <a:rPr lang="en-CA" smtClean="0"/>
              <a:t>33</a:t>
            </a:fld>
            <a:endParaRPr lang="en-CA"/>
          </a:p>
        </p:txBody>
      </p:sp>
    </p:spTree>
    <p:extLst>
      <p:ext uri="{BB962C8B-B14F-4D97-AF65-F5344CB8AC3E}">
        <p14:creationId xmlns:p14="http://schemas.microsoft.com/office/powerpoint/2010/main" val="2118578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ED6B1-3BCD-7313-5D36-C8C78B47D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634F1-42FD-E06A-4078-8DF6A8DD2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9F3B6F-CC0F-36D6-42FC-42644BD214D6}"/>
              </a:ext>
            </a:extLst>
          </p:cNvPr>
          <p:cNvSpPr>
            <a:spLocks noGrp="1"/>
          </p:cNvSpPr>
          <p:nvPr>
            <p:ph type="body" idx="1"/>
          </p:nvPr>
        </p:nvSpPr>
        <p:spPr/>
        <p:txBody>
          <a:bodyPr/>
          <a:lstStyle/>
          <a:p>
            <a:pPr marL="171450" marR="0" lvl="0" indent="-171450" algn="l" rtl="0">
              <a:spcBef>
                <a:spcPts val="0"/>
              </a:spcBef>
              <a:spcAft>
                <a:spcPts val="0"/>
              </a:spcAft>
              <a:buClr>
                <a:srgbClr val="182F51"/>
              </a:buClr>
              <a:buSzPts val="1200"/>
              <a:buFont typeface="Arial"/>
              <a:buChar char="•"/>
            </a:pPr>
            <a:endParaRPr lang="en-US" sz="1200">
              <a:latin typeface="+mn-lt"/>
            </a:endParaRPr>
          </a:p>
          <a:p>
            <a:pPr marL="0" lvl="0" indent="0" fontAlgn="base">
              <a:buFont typeface="Arial" panose="020B0604020202020204" pitchFamily="34" charset="0"/>
              <a:buNone/>
              <a:tabLst>
                <a:tab pos="457200" algn="l"/>
              </a:tabLst>
            </a:pPr>
            <a:endParaRPr lang="en-US"/>
          </a:p>
        </p:txBody>
      </p:sp>
      <p:sp>
        <p:nvSpPr>
          <p:cNvPr id="4" name="Slide Number Placeholder 3">
            <a:extLst>
              <a:ext uri="{FF2B5EF4-FFF2-40B4-BE49-F238E27FC236}">
                <a16:creationId xmlns:a16="http://schemas.microsoft.com/office/drawing/2014/main" id="{F4E5BC74-8275-480A-8999-CA7FB7F1F6AF}"/>
              </a:ext>
            </a:extLst>
          </p:cNvPr>
          <p:cNvSpPr>
            <a:spLocks noGrp="1"/>
          </p:cNvSpPr>
          <p:nvPr>
            <p:ph type="sldNum" sz="quarter" idx="5"/>
          </p:nvPr>
        </p:nvSpPr>
        <p:spPr/>
        <p:txBody>
          <a:bodyPr/>
          <a:lstStyle/>
          <a:p>
            <a:fld id="{49D14E11-05AD-46F6-8C56-044BFD6C1739}" type="slidenum">
              <a:rPr lang="en-CA" smtClean="0"/>
              <a:t>34</a:t>
            </a:fld>
            <a:endParaRPr lang="en-CA"/>
          </a:p>
        </p:txBody>
      </p:sp>
    </p:spTree>
    <p:extLst>
      <p:ext uri="{BB962C8B-B14F-4D97-AF65-F5344CB8AC3E}">
        <p14:creationId xmlns:p14="http://schemas.microsoft.com/office/powerpoint/2010/main" val="1199333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F27E6-3DBC-BEF3-0281-91ED6E55C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AE346-5403-47BB-D3DC-5F539D7E8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275AE-9284-80D4-71B6-CC1DD37CB0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32F273E2-336F-49E3-AF35-5D673C1708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14E11-05AD-46F6-8C56-044BFD6C173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238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solidFill>
                  <a:schemeClr val="tx1"/>
                </a:solidFill>
                <a:ea typeface="+mn-lt"/>
                <a:cs typeface="+mn-lt"/>
              </a:rPr>
              <a:t>Rizan C, Lillywhite R, Reed M, Bhutta MF. Minimizing carbon and financial costs of steam sterilization and packaging of reusable surgical instruments. Br J Surg 2021; 109: 200–10. </a:t>
            </a:r>
            <a:r>
              <a:rPr lang="en-US" sz="1200" dirty="0">
                <a:solidFill>
                  <a:schemeClr val="tx1"/>
                </a:solidFill>
                <a:ea typeface="+mn-lt"/>
                <a:cs typeface="+mn-lt"/>
                <a:hlinkClick r:id="rId3">
                  <a:extLst>
                    <a:ext uri="{A12FA001-AC4F-418D-AE19-62706E023703}">
                      <ahyp:hlinkClr xmlns:ahyp="http://schemas.microsoft.com/office/drawing/2018/hyperlinkcolor" val="tx"/>
                    </a:ext>
                  </a:extLst>
                </a:hlinkClick>
              </a:rPr>
              <a:t>https://doi.org/10.1093/bjs/znab406</a:t>
            </a:r>
            <a:r>
              <a:rPr lang="en-US" sz="1200" dirty="0">
                <a:solidFill>
                  <a:schemeClr val="tx1"/>
                </a:solidFill>
                <a:ea typeface="+mn-lt"/>
                <a:cs typeface="+mn-lt"/>
              </a:rPr>
              <a:t>.</a:t>
            </a:r>
            <a:endParaRPr lang="en-US" dirty="0">
              <a:solidFill>
                <a:schemeClr val="tx1"/>
              </a:solidFil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14E11-05AD-46F6-8C56-044BFD6C173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288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9D14E11-05AD-46F6-8C56-044BFD6C1739}" type="slidenum">
              <a:rPr lang="en-CA" smtClean="0"/>
              <a:t>37</a:t>
            </a:fld>
            <a:endParaRPr lang="en-CA"/>
          </a:p>
        </p:txBody>
      </p:sp>
    </p:spTree>
    <p:extLst>
      <p:ext uri="{BB962C8B-B14F-4D97-AF65-F5344CB8AC3E}">
        <p14:creationId xmlns:p14="http://schemas.microsoft.com/office/powerpoint/2010/main" val="3175048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AED37-CEF4-B8E7-3137-E6AE0A80B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0B1C5-ECB7-A576-CABA-00B995F09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6ED89-1D6E-D1E2-03A7-8E87098F7B4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995E6D4-B581-B5DE-CB07-227549A15AF4}"/>
              </a:ext>
            </a:extLst>
          </p:cNvPr>
          <p:cNvSpPr>
            <a:spLocks noGrp="1"/>
          </p:cNvSpPr>
          <p:nvPr>
            <p:ph type="sldNum" sz="quarter" idx="5"/>
          </p:nvPr>
        </p:nvSpPr>
        <p:spPr/>
        <p:txBody>
          <a:bodyPr/>
          <a:lstStyle/>
          <a:p>
            <a:fld id="{49D14E11-05AD-46F6-8C56-044BFD6C1739}" type="slidenum">
              <a:rPr lang="en-CA" smtClean="0"/>
              <a:t>38</a:t>
            </a:fld>
            <a:endParaRPr lang="en-CA"/>
          </a:p>
        </p:txBody>
      </p:sp>
    </p:spTree>
    <p:extLst>
      <p:ext uri="{BB962C8B-B14F-4D97-AF65-F5344CB8AC3E}">
        <p14:creationId xmlns:p14="http://schemas.microsoft.com/office/powerpoint/2010/main" val="401043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A78D3-CFD9-B60E-EDD1-448353D0B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0D09C-6503-43E0-6B37-E62EEEFB6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38FE1-6E91-4248-06EB-3CEC61BED0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SMART statements </a:t>
            </a:r>
            <a:r>
              <a:rPr lang="en-US" b="0" dirty="0"/>
              <a:t>should be specific, measurable, achievable, relevant, and time-bound. Learn </a:t>
            </a:r>
            <a:r>
              <a:rPr lang="en-US" dirty="0"/>
              <a:t>more about developing a SMART aim statement here</a:t>
            </a:r>
            <a:r>
              <a:rPr lang="en-US" b="0" i="0" dirty="0">
                <a:solidFill>
                  <a:srgbClr val="000000"/>
                </a:solidFill>
                <a:effectLst/>
              </a:rPr>
              <a:t>: https://www.rcplondon.ac.uk/file/781/download?token=1o-_b67I </a:t>
            </a:r>
          </a:p>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9E37CF66-0DD0-16A2-7990-14E2FD13A2B3}"/>
              </a:ext>
            </a:extLst>
          </p:cNvPr>
          <p:cNvSpPr>
            <a:spLocks noGrp="1"/>
          </p:cNvSpPr>
          <p:nvPr>
            <p:ph type="sldNum" sz="quarter" idx="5"/>
          </p:nvPr>
        </p:nvSpPr>
        <p:spPr/>
        <p:txBody>
          <a:bodyPr/>
          <a:lstStyle/>
          <a:p>
            <a:fld id="{49D14E11-05AD-46F6-8C56-044BFD6C1739}" type="slidenum">
              <a:rPr lang="en-CA" smtClean="0"/>
              <a:t>5</a:t>
            </a:fld>
            <a:endParaRPr lang="en-CA"/>
          </a:p>
        </p:txBody>
      </p:sp>
    </p:spTree>
    <p:extLst>
      <p:ext uri="{BB962C8B-B14F-4D97-AF65-F5344CB8AC3E}">
        <p14:creationId xmlns:p14="http://schemas.microsoft.com/office/powerpoint/2010/main" val="287156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mn-lt"/>
              </a:rPr>
              <a:t>2. Scope: A boundary around the project to denote what is being included/ excluded. </a:t>
            </a:r>
          </a:p>
          <a:p>
            <a:pPr>
              <a:lnSpc>
                <a:spcPts val="2700"/>
              </a:lnSpc>
            </a:pPr>
            <a:r>
              <a:rPr lang="en-US" sz="1200" b="0" i="0" u="none" dirty="0">
                <a:solidFill>
                  <a:srgbClr val="000000"/>
                </a:solidFill>
                <a:effectLst/>
                <a:latin typeface="+mn-lt"/>
              </a:rPr>
              <a:t>a) </a:t>
            </a:r>
            <a:r>
              <a:rPr lang="en-US" sz="1200" b="0" i="0" u="sng" dirty="0">
                <a:solidFill>
                  <a:srgbClr val="000000"/>
                </a:solidFill>
                <a:effectLst/>
                <a:latin typeface="+mn-lt"/>
              </a:rPr>
              <a:t>Project Scope</a:t>
            </a:r>
            <a:r>
              <a:rPr lang="en-US" sz="1200" b="0" i="0" dirty="0">
                <a:solidFill>
                  <a:srgbClr val="000000"/>
                </a:solidFill>
                <a:effectLst/>
                <a:latin typeface="+mn-lt"/>
              </a:rPr>
              <a:t>: Indicate what is included/excluded from a project perspective</a:t>
            </a:r>
          </a:p>
          <a:p>
            <a:pPr marL="0" marR="0" lvl="0" indent="0" algn="l" defTabSz="914400" rtl="0" eaLnBrk="1" fontAlgn="auto" latinLnBrk="0" hangingPunct="1">
              <a:lnSpc>
                <a:spcPts val="2700"/>
              </a:lnSpc>
              <a:spcBef>
                <a:spcPts val="0"/>
              </a:spcBef>
              <a:spcAft>
                <a:spcPts val="0"/>
              </a:spcAft>
              <a:buClrTx/>
              <a:buSzTx/>
              <a:buFontTx/>
              <a:buNone/>
              <a:tabLst/>
              <a:defRPr/>
            </a:pPr>
            <a:r>
              <a:rPr lang="en-US" sz="1200" b="0" i="0" dirty="0">
                <a:solidFill>
                  <a:srgbClr val="000000"/>
                </a:solidFill>
                <a:effectLst/>
                <a:latin typeface="+mn-lt"/>
              </a:rPr>
              <a:t>You may want to start with a smaller boundary (i.e. reducing unnecessary glove use for one or two specific procedures/processes) or you could think about including multiple relevant units if the project has wide applicability (a glove reduction project, for example, translates well to other hospital units)! </a:t>
            </a:r>
            <a:endParaRPr lang="en-US" sz="1200" dirty="0">
              <a:solidFill>
                <a:srgbClr val="000000"/>
              </a:solidFill>
              <a:effectLst/>
              <a:latin typeface="+mn-lt"/>
            </a:endParaRPr>
          </a:p>
          <a:p>
            <a:pPr>
              <a:lnSpc>
                <a:spcPts val="2700"/>
              </a:lnSpc>
            </a:pPr>
            <a:endParaRPr lang="en-US" sz="1200" b="0" i="0" dirty="0">
              <a:solidFill>
                <a:srgbClr val="000000"/>
              </a:solidFill>
              <a:effectLst/>
              <a:latin typeface="+mn-lt"/>
            </a:endParaRPr>
          </a:p>
          <a:p>
            <a:pPr>
              <a:lnSpc>
                <a:spcPts val="2700"/>
              </a:lnSpc>
            </a:pPr>
            <a:r>
              <a:rPr lang="en-US" sz="1200" b="0" i="0" u="none" dirty="0">
                <a:solidFill>
                  <a:srgbClr val="000000"/>
                </a:solidFill>
                <a:effectLst/>
                <a:latin typeface="+mn-lt"/>
              </a:rPr>
              <a:t>b) </a:t>
            </a:r>
            <a:r>
              <a:rPr lang="en-US" sz="1200" b="0" i="0" u="sng" dirty="0">
                <a:solidFill>
                  <a:srgbClr val="000000"/>
                </a:solidFill>
                <a:effectLst/>
                <a:latin typeface="+mn-lt"/>
              </a:rPr>
              <a:t>Environmental scope</a:t>
            </a:r>
            <a:r>
              <a:rPr lang="en-US" sz="1200" b="0" i="0" dirty="0">
                <a:solidFill>
                  <a:srgbClr val="000000"/>
                </a:solidFill>
                <a:effectLst/>
                <a:latin typeface="+mn-lt"/>
              </a:rPr>
              <a:t>: Clarify what environmental impact categories are involved. Most projects will consider GHG emissions (usually expressed as “CO2e” with “e” standing for “equivalent”), but it is worth noting that many sustainability opportunities involve environmental impacts beyond GHG emissions, such as ecotoxicity, water scarcity, emissions of particulate matter, etc. You can find a description of impact categories here: </a:t>
            </a:r>
            <a:r>
              <a:rPr lang="en-US" sz="1200" u="sng" dirty="0">
                <a:solidFill>
                  <a:srgbClr val="0563C1"/>
                </a:solidFill>
                <a:effectLst/>
                <a:latin typeface="+mn-lt"/>
                <a:ea typeface="Calibri" panose="020F0502020204030204" pitchFamily="34" charset="0"/>
                <a:cs typeface="Arial" panose="020B0604020202020204" pitchFamily="34" charset="0"/>
                <a:hlinkClick r:id="rId3"/>
              </a:rPr>
              <a:t>https://ecochain.com/blog/impact-categories-lca/</a:t>
            </a:r>
            <a:r>
              <a:rPr lang="en-US" sz="1200" b="0" i="0" dirty="0">
                <a:solidFill>
                  <a:srgbClr val="000000"/>
                </a:solidFill>
                <a:effectLst/>
                <a:latin typeface="+mn-lt"/>
              </a:rPr>
              <a:t> (See </a:t>
            </a:r>
            <a:r>
              <a:rPr lang="en-CA" sz="1200" b="0" i="0" dirty="0">
                <a:solidFill>
                  <a:srgbClr val="072849"/>
                </a:solidFill>
                <a:effectLst/>
                <a:latin typeface="+mn-lt"/>
              </a:rPr>
              <a:t>Table 1. Environmental impacts)</a:t>
            </a:r>
            <a:endParaRPr lang="en-US" sz="1200" b="0" i="0" dirty="0">
              <a:solidFill>
                <a:srgbClr val="000000"/>
              </a:solidFill>
              <a:effectLst/>
              <a:latin typeface="+mn-lt"/>
            </a:endParaRPr>
          </a:p>
          <a:p>
            <a:pPr>
              <a:lnSpc>
                <a:spcPts val="2700"/>
              </a:lnSpc>
            </a:pPr>
            <a:r>
              <a:rPr lang="en-US" sz="1200" b="0" i="0" dirty="0">
                <a:solidFill>
                  <a:srgbClr val="000000"/>
                </a:solidFill>
                <a:effectLst/>
                <a:latin typeface="+mn-lt"/>
              </a:rPr>
              <a:t>When it comes to GHG specifically, indicate the type of greenhouse gas (GHG) emissions the project seeks to reduce; as per the </a:t>
            </a:r>
            <a:r>
              <a:rPr lang="en-US" sz="1200" b="0" i="0" dirty="0">
                <a:solidFill>
                  <a:srgbClr val="3B73C6"/>
                </a:solidFill>
                <a:effectLst/>
                <a:latin typeface="+mn-lt"/>
                <a:hlinkClick r:id="rId4"/>
              </a:rPr>
              <a:t>GHG Protocol</a:t>
            </a:r>
            <a:r>
              <a:rPr lang="en-US" sz="1200" b="0" i="0" dirty="0">
                <a:solidFill>
                  <a:srgbClr val="000000"/>
                </a:solidFill>
                <a:effectLst/>
                <a:latin typeface="+mn-lt"/>
              </a:rPr>
              <a:t>, these include:</a:t>
            </a:r>
            <a:endParaRPr lang="en-US" sz="1200" dirty="0">
              <a:solidFill>
                <a:srgbClr val="000000"/>
              </a:solidFill>
              <a:effectLst/>
              <a:latin typeface="+mn-lt"/>
            </a:endParaRPr>
          </a:p>
          <a:p>
            <a:pPr marL="628650" lvl="1" indent="-171450">
              <a:buFont typeface="Arial" panose="020B0604020202020204" pitchFamily="34" charset="0"/>
              <a:buChar char="•"/>
            </a:pPr>
            <a:r>
              <a:rPr lang="en-US" sz="1200" b="0" i="0" dirty="0">
                <a:solidFill>
                  <a:srgbClr val="000000"/>
                </a:solidFill>
                <a:effectLst/>
                <a:latin typeface="+mn-lt"/>
              </a:rPr>
              <a:t>Scope 1: Emissions that fall under the direct control of the healthcare facility (i.e. on-site fuel combustion, fleet vehicles, anesthetic gas use and leaks)</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Scope 2: Emissions that derive from energy (mostly electricity) purchased by the facility</a:t>
            </a:r>
            <a:endParaRPr lang="en-US" sz="1200" dirty="0">
              <a:latin typeface="+mn-lt"/>
            </a:endParaRPr>
          </a:p>
          <a:p>
            <a:pPr marL="628650" lvl="1" indent="-171450">
              <a:buFont typeface="Arial" panose="020B0604020202020204" pitchFamily="34" charset="0"/>
              <a:buChar char="•"/>
            </a:pPr>
            <a:r>
              <a:rPr lang="en-US" sz="1200" b="0" i="0" dirty="0">
                <a:solidFill>
                  <a:srgbClr val="000000"/>
                </a:solidFill>
                <a:effectLst/>
                <a:latin typeface="+mn-lt"/>
              </a:rPr>
              <a:t>Scope 3: All other indirect emissions (i.e. embedded carbon in purchased supplies and equipment, employee commuting, waste disposal). Most sustainable QI projects will address scope 3 emissions.</a:t>
            </a:r>
            <a:endParaRPr lang="en-CA" b="1" dirty="0"/>
          </a:p>
        </p:txBody>
      </p:sp>
      <p:sp>
        <p:nvSpPr>
          <p:cNvPr id="4" name="Slide Number Placeholder 3"/>
          <p:cNvSpPr>
            <a:spLocks noGrp="1"/>
          </p:cNvSpPr>
          <p:nvPr>
            <p:ph type="sldNum" sz="quarter" idx="5"/>
          </p:nvPr>
        </p:nvSpPr>
        <p:spPr/>
        <p:txBody>
          <a:bodyPr/>
          <a:lstStyle/>
          <a:p>
            <a:fld id="{49D14E11-05AD-46F6-8C56-044BFD6C1739}" type="slidenum">
              <a:rPr lang="en-CA" smtClean="0"/>
              <a:t>6</a:t>
            </a:fld>
            <a:endParaRPr lang="en-CA"/>
          </a:p>
        </p:txBody>
      </p:sp>
    </p:spTree>
    <p:extLst>
      <p:ext uri="{BB962C8B-B14F-4D97-AF65-F5344CB8AC3E}">
        <p14:creationId xmlns:p14="http://schemas.microsoft.com/office/powerpoint/2010/main" val="169393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86EAE-CFF7-884B-4356-84220F896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0F4B2-A726-A8BB-A413-1BFB16FD32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CBE0F-98AE-AAD9-3853-F9E83416C8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3. Problem/opportunity statement: A brief statement of the problem or opportunity you are trying to address or harness</a:t>
            </a:r>
            <a:endParaRPr lang="en-US" b="0" i="0" dirty="0">
              <a:solidFill>
                <a:srgbClr val="000000"/>
              </a:solidFill>
              <a:effectLst/>
              <a:latin typeface="+mn-lt"/>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sz="1200" b="0" i="0" u="sng" strike="noStrike" dirty="0">
                <a:solidFill>
                  <a:srgbClr val="182F51"/>
                </a:solidFill>
                <a:effectLst/>
                <a:latin typeface="+mn-lt"/>
                <a:cs typeface="Levenim MT" panose="02010502060101010101" pitchFamily="2" charset="-79"/>
              </a:rPr>
              <a:t>Identify co-benefits</a:t>
            </a:r>
            <a:r>
              <a:rPr lang="en-US" sz="1200" b="0" i="0" u="none" strike="noStrike" dirty="0">
                <a:solidFill>
                  <a:srgbClr val="182F51"/>
                </a:solidFill>
                <a:effectLst/>
                <a:latin typeface="+mn-lt"/>
                <a:cs typeface="Levenim MT" panose="02010502060101010101" pitchFamily="2" charset="-79"/>
              </a:rPr>
              <a:t>: </a:t>
            </a:r>
            <a:r>
              <a:rPr lang="en-US" dirty="0"/>
              <a:t>As a first step in defining the problem or opportunity, ide</a:t>
            </a:r>
            <a:r>
              <a:rPr lang="en-US" b="0" dirty="0"/>
              <a:t>ntify the sustainability and quality co-benefits you anticipate. </a:t>
            </a:r>
          </a:p>
          <a:p>
            <a:r>
              <a:rPr lang="en-US" dirty="0"/>
              <a:t>The SE-QI Toolkit (Step 1) can help you determine which sustainable health system principles are applicable to your project: </a:t>
            </a:r>
            <a:r>
              <a:rPr lang="en-US" b="1" dirty="0"/>
              <a:t>prevention, stewardship, and/or decarbonization</a:t>
            </a:r>
            <a:r>
              <a:rPr lang="en-US" dirty="0"/>
              <a:t>.</a:t>
            </a:r>
          </a:p>
          <a:p>
            <a:r>
              <a:rPr lang="en-US" dirty="0"/>
              <a:t>In terms of quality domains, those presented here are based on the Institute of Medicine framework; these can be adapted to align with the quality framework used in your organization. It is important to clearly articulate which dimensions of quality your project is addressing or advancing, alongside the environmental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latin typeface="+mn-lt"/>
              </a:rPr>
              <a:t>For any applicable benefits, jot down some notes (you will use these ideas in crafting your problem/opportunity statement).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latin typeface="+mn-lt"/>
              </a:rPr>
              <a:t>Note that some items may not apply – leave the rationale section blank for these items, or remove those rows entirely</a:t>
            </a:r>
          </a:p>
          <a:p>
            <a:pPr marL="171450" indent="-171450">
              <a:buFont typeface="Arial" panose="020B0604020202020204" pitchFamily="34" charset="0"/>
              <a:buChar char="•"/>
            </a:pPr>
            <a:r>
              <a:rPr lang="en-US" b="0" i="0" dirty="0">
                <a:solidFill>
                  <a:srgbClr val="000000"/>
                </a:solidFill>
                <a:effectLst/>
                <a:latin typeface="+mn-lt"/>
              </a:rPr>
              <a:t>You may elect to hide or remove this slide for presentations or circulation.</a:t>
            </a:r>
          </a:p>
          <a:p>
            <a:endParaRPr lang="en-US" b="0" i="0" dirty="0">
              <a:solidFill>
                <a:srgbClr val="000000"/>
              </a:solidFill>
              <a:effectLst/>
              <a:latin typeface="+mn-lt"/>
            </a:endParaRPr>
          </a:p>
          <a:p>
            <a:pPr rtl="0">
              <a:spcBef>
                <a:spcPts val="0"/>
              </a:spcBef>
              <a:spcAft>
                <a:spcPts val="0"/>
              </a:spcAft>
            </a:pP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p:txBody>
      </p:sp>
      <p:sp>
        <p:nvSpPr>
          <p:cNvPr id="4" name="Slide Number Placeholder 3">
            <a:extLst>
              <a:ext uri="{FF2B5EF4-FFF2-40B4-BE49-F238E27FC236}">
                <a16:creationId xmlns:a16="http://schemas.microsoft.com/office/drawing/2014/main" id="{313DB566-AE50-6C96-35C7-1C8A077CBDDD}"/>
              </a:ext>
            </a:extLst>
          </p:cNvPr>
          <p:cNvSpPr>
            <a:spLocks noGrp="1"/>
          </p:cNvSpPr>
          <p:nvPr>
            <p:ph type="sldNum" sz="quarter" idx="5"/>
          </p:nvPr>
        </p:nvSpPr>
        <p:spPr/>
        <p:txBody>
          <a:bodyPr/>
          <a:lstStyle/>
          <a:p>
            <a:fld id="{49D14E11-05AD-46F6-8C56-044BFD6C1739}" type="slidenum">
              <a:rPr lang="en-CA" smtClean="0"/>
              <a:t>7</a:t>
            </a:fld>
            <a:endParaRPr lang="en-CA"/>
          </a:p>
        </p:txBody>
      </p:sp>
    </p:spTree>
    <p:extLst>
      <p:ext uri="{BB962C8B-B14F-4D97-AF65-F5344CB8AC3E}">
        <p14:creationId xmlns:p14="http://schemas.microsoft.com/office/powerpoint/2010/main" val="324068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3. Problem/opportunity statement: A brief statement of the problem or opportunity you are trying to address or harness (</a:t>
            </a:r>
            <a:r>
              <a:rPr lang="en-US" sz="1200" b="1" dirty="0" err="1">
                <a:latin typeface="+mn-lt"/>
              </a:rPr>
              <a:t>con’t</a:t>
            </a:r>
            <a:r>
              <a:rPr lang="en-US" sz="1200" b="1" dirty="0">
                <a:latin typeface="+mn-lt"/>
              </a:rPr>
              <a:t>)</a:t>
            </a:r>
            <a:endParaRPr lang="en-US" sz="1200" dirty="0">
              <a:latin typeface="+mn-lt"/>
            </a:endParaRPr>
          </a:p>
          <a:p>
            <a:r>
              <a:rPr lang="en-US" sz="1200" b="0" i="0" u="sng" dirty="0">
                <a:solidFill>
                  <a:srgbClr val="000000"/>
                </a:solidFill>
                <a:effectLst/>
                <a:latin typeface="+mn-lt"/>
              </a:rPr>
              <a:t>b) Craft your statement</a:t>
            </a:r>
            <a:r>
              <a:rPr lang="en-US" sz="1200" b="0" i="0" dirty="0">
                <a:solidFill>
                  <a:srgbClr val="000000"/>
                </a:solidFill>
                <a:effectLst/>
                <a:latin typeface="+mn-lt"/>
              </a:rPr>
              <a:t>: Include background information to make the case for change. Cite the literature and provide references. </a:t>
            </a:r>
          </a:p>
          <a:p>
            <a:r>
              <a:rPr lang="en-US" sz="1200" b="0" i="0" dirty="0">
                <a:solidFill>
                  <a:srgbClr val="000000"/>
                </a:solidFill>
                <a:effectLst/>
                <a:latin typeface="+mn-lt"/>
              </a:rPr>
              <a:t>Augmenting this general information with site-specific data (for example, the number of disposable gloves your unit throws away on a monthly basis) will reinforce the need for action. </a:t>
            </a:r>
          </a:p>
          <a:p>
            <a:r>
              <a:rPr lang="en-CA" sz="1200" dirty="0">
                <a:latin typeface="+mn-lt"/>
              </a:rPr>
              <a:t>Use the sustainability principles and co-benefits you identified on the previous slide to make your case. </a:t>
            </a:r>
          </a:p>
          <a:p>
            <a:r>
              <a:rPr lang="en-CA" sz="1200" dirty="0">
                <a:latin typeface="+mn-lt"/>
              </a:rPr>
              <a:t>Duplicate this slide if you need more room for text</a:t>
            </a:r>
          </a:p>
          <a:p>
            <a:pPr algn="l"/>
            <a:endParaRPr lang="en-US" sz="1200"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49D14E11-05AD-46F6-8C56-044BFD6C1739}" type="slidenum">
              <a:rPr lang="en-CA" smtClean="0"/>
              <a:t>8</a:t>
            </a:fld>
            <a:endParaRPr lang="en-CA"/>
          </a:p>
        </p:txBody>
      </p:sp>
    </p:spTree>
    <p:extLst>
      <p:ext uri="{BB962C8B-B14F-4D97-AF65-F5344CB8AC3E}">
        <p14:creationId xmlns:p14="http://schemas.microsoft.com/office/powerpoint/2010/main" val="207516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DDAC6-3CF5-D94F-30DD-8498AD87E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92592-3488-44F3-1DAE-FAA9DF0CC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AA8C0-7DF8-CC21-07F9-46A4230E55CE}"/>
              </a:ext>
            </a:extLst>
          </p:cNvPr>
          <p:cNvSpPr>
            <a:spLocks noGrp="1"/>
          </p:cNvSpPr>
          <p:nvPr>
            <p:ph type="body" idx="1"/>
          </p:nvPr>
        </p:nvSpPr>
        <p:spPr/>
        <p:txBody>
          <a:bodyPr/>
          <a:lstStyle/>
          <a:p>
            <a:pPr marL="0" indent="0">
              <a:buNone/>
            </a:pPr>
            <a:r>
              <a:rPr lang="en-US" dirty="0"/>
              <a:t>The 5W2H method — which stands for who, what, when, where, why, how, and how much — provides a structured approach to defining problems (Tague, 2005).</a:t>
            </a:r>
          </a:p>
          <a:p>
            <a:pPr marL="0" indent="0">
              <a:buNone/>
            </a:pPr>
            <a:r>
              <a:rPr lang="en-US" dirty="0"/>
              <a:t>Source: Tague, N. R. (2005). </a:t>
            </a:r>
            <a:r>
              <a:rPr lang="en-US" i="1" dirty="0"/>
              <a:t>The quality toolbox</a:t>
            </a:r>
            <a:r>
              <a:rPr lang="en-US" dirty="0"/>
              <a:t> (2nd ed.). Milwaukee, WI: ASQ Quality Press.</a:t>
            </a:r>
          </a:p>
          <a:p>
            <a:pPr marL="0" indent="0">
              <a:buNone/>
            </a:pPr>
            <a:endParaRPr lang="en-US" dirty="0"/>
          </a:p>
        </p:txBody>
      </p:sp>
      <p:sp>
        <p:nvSpPr>
          <p:cNvPr id="4" name="Slide Number Placeholder 3">
            <a:extLst>
              <a:ext uri="{FF2B5EF4-FFF2-40B4-BE49-F238E27FC236}">
                <a16:creationId xmlns:a16="http://schemas.microsoft.com/office/drawing/2014/main" id="{32595038-C6AF-26F9-E813-D30B9F447BFE}"/>
              </a:ext>
            </a:extLst>
          </p:cNvPr>
          <p:cNvSpPr>
            <a:spLocks noGrp="1"/>
          </p:cNvSpPr>
          <p:nvPr>
            <p:ph type="sldNum" sz="quarter" idx="5"/>
          </p:nvPr>
        </p:nvSpPr>
        <p:spPr/>
        <p:txBody>
          <a:bodyPr/>
          <a:lstStyle/>
          <a:p>
            <a:fld id="{49D14E11-05AD-46F6-8C56-044BFD6C1739}" type="slidenum">
              <a:rPr lang="en-CA" smtClean="0"/>
              <a:t>9</a:t>
            </a:fld>
            <a:endParaRPr lang="en-CA"/>
          </a:p>
        </p:txBody>
      </p:sp>
    </p:spTree>
    <p:extLst>
      <p:ext uri="{BB962C8B-B14F-4D97-AF65-F5344CB8AC3E}">
        <p14:creationId xmlns:p14="http://schemas.microsoft.com/office/powerpoint/2010/main" val="262249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4. Current State: </a:t>
            </a:r>
            <a:r>
              <a:rPr lang="en-US" sz="1200" b="1" i="0" dirty="0">
                <a:solidFill>
                  <a:srgbClr val="000000"/>
                </a:solidFill>
                <a:effectLst/>
                <a:latin typeface="+mn-lt"/>
              </a:rPr>
              <a:t>A depiction of the current process or system in question</a:t>
            </a:r>
            <a:endParaRPr lang="en-US" sz="1200" b="0" i="0" dirty="0">
              <a:solidFill>
                <a:srgbClr val="000000"/>
              </a:solidFill>
              <a:effectLst/>
              <a:latin typeface="+mn-lt"/>
            </a:endParaRPr>
          </a:p>
          <a:p>
            <a:r>
              <a:rPr lang="en-US" sz="1200" b="0" i="0" dirty="0">
                <a:solidFill>
                  <a:srgbClr val="000000"/>
                </a:solidFill>
                <a:effectLst/>
                <a:latin typeface="+mn-lt"/>
              </a:rPr>
              <a:t>By plotting out the steps in your workflow, you will be better able to identify pain points and opportunities for change. Depicting your workflow as a </a:t>
            </a:r>
            <a:r>
              <a:rPr lang="en-US" sz="1200" b="1" i="0" dirty="0">
                <a:solidFill>
                  <a:srgbClr val="000000"/>
                </a:solidFill>
                <a:effectLst/>
                <a:latin typeface="+mn-lt"/>
              </a:rPr>
              <a:t>process map</a:t>
            </a:r>
            <a:r>
              <a:rPr lang="en-US" sz="1200" b="1" i="0" u="none" dirty="0">
                <a:solidFill>
                  <a:srgbClr val="000000"/>
                </a:solidFill>
                <a:effectLst/>
                <a:latin typeface="+mn-lt"/>
              </a:rPr>
              <a:t> </a:t>
            </a:r>
            <a:r>
              <a:rPr lang="en-US" sz="1200" b="0" i="0" dirty="0">
                <a:solidFill>
                  <a:srgbClr val="000000"/>
                </a:solidFill>
                <a:effectLst/>
                <a:latin typeface="+mn-lt"/>
              </a:rPr>
              <a:t>will allow you to better capture complexity.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This video is a good introduction to the role of process mapping in QI: https://www.youtube.com/watch?v=z1L0ZGXyoWU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mn-lt"/>
            </a:endParaRPr>
          </a:p>
          <a:p>
            <a:endParaRPr lang="en-US" sz="1200" dirty="0">
              <a:latin typeface="+mn-lt"/>
              <a:cs typeface="Calibri"/>
            </a:endParaRPr>
          </a:p>
          <a:p>
            <a:endParaRPr lang="en-CA" dirty="0">
              <a:cs typeface="Calibri"/>
            </a:endParaRPr>
          </a:p>
        </p:txBody>
      </p:sp>
      <p:sp>
        <p:nvSpPr>
          <p:cNvPr id="4" name="Slide Number Placeholder 3"/>
          <p:cNvSpPr>
            <a:spLocks noGrp="1"/>
          </p:cNvSpPr>
          <p:nvPr>
            <p:ph type="sldNum" sz="quarter" idx="5"/>
          </p:nvPr>
        </p:nvSpPr>
        <p:spPr/>
        <p:txBody>
          <a:bodyPr/>
          <a:lstStyle/>
          <a:p>
            <a:fld id="{49D14E11-05AD-46F6-8C56-044BFD6C1739}" type="slidenum">
              <a:rPr lang="en-CA" smtClean="0"/>
              <a:t>10</a:t>
            </a:fld>
            <a:endParaRPr lang="en-CA"/>
          </a:p>
        </p:txBody>
      </p:sp>
    </p:spTree>
    <p:extLst>
      <p:ext uri="{BB962C8B-B14F-4D97-AF65-F5344CB8AC3E}">
        <p14:creationId xmlns:p14="http://schemas.microsoft.com/office/powerpoint/2010/main" val="319974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8B5A-A896-8EA7-824C-9548416036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C67CE8E-8C5F-407D-1920-D4298949E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9A515DD-EDB5-C14C-5663-C753EB2001FC}"/>
              </a:ext>
            </a:extLst>
          </p:cNvPr>
          <p:cNvSpPr>
            <a:spLocks noGrp="1"/>
          </p:cNvSpPr>
          <p:nvPr>
            <p:ph type="dt" sz="half" idx="10"/>
          </p:nvPr>
        </p:nvSpPr>
        <p:spPr/>
        <p:txBody>
          <a:bodyPr/>
          <a:lstStyle/>
          <a:p>
            <a:fld id="{88B5F6D3-851C-4B76-9E18-C2E219B2BD6A}" type="datetime1">
              <a:rPr lang="en-CA" smtClean="0"/>
              <a:t>2026-05-06</a:t>
            </a:fld>
            <a:endParaRPr lang="en-CA"/>
          </a:p>
        </p:txBody>
      </p:sp>
      <p:sp>
        <p:nvSpPr>
          <p:cNvPr id="5" name="Footer Placeholder 4">
            <a:extLst>
              <a:ext uri="{FF2B5EF4-FFF2-40B4-BE49-F238E27FC236}">
                <a16:creationId xmlns:a16="http://schemas.microsoft.com/office/drawing/2014/main" id="{E6662D41-D5A6-4198-55D4-50E69F9846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6DC73D-83B0-95E4-974D-F8745CAD0DF7}"/>
              </a:ext>
            </a:extLst>
          </p:cNvPr>
          <p:cNvSpPr>
            <a:spLocks noGrp="1"/>
          </p:cNvSpPr>
          <p:nvPr>
            <p:ph type="sldNum" sz="quarter" idx="12"/>
          </p:nvPr>
        </p:nvSpPr>
        <p:spPr/>
        <p:txBody>
          <a:bodyPr/>
          <a:lstStyle/>
          <a:p>
            <a:fld id="{78CEFE05-299E-4899-801E-FF378C1AE470}" type="slidenum">
              <a:rPr lang="en-CA" smtClean="0"/>
              <a:t>‹#›</a:t>
            </a:fld>
            <a:endParaRPr lang="en-CA"/>
          </a:p>
        </p:txBody>
      </p:sp>
    </p:spTree>
    <p:extLst>
      <p:ext uri="{BB962C8B-B14F-4D97-AF65-F5344CB8AC3E}">
        <p14:creationId xmlns:p14="http://schemas.microsoft.com/office/powerpoint/2010/main" val="3734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632E-965F-26D7-5342-AA0342B28B6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9C08CA-53AD-DC0B-369E-D7A03387AC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E3D1EAE-5DCC-DFA9-0E85-0F32E3B3B2AF}"/>
              </a:ext>
            </a:extLst>
          </p:cNvPr>
          <p:cNvSpPr>
            <a:spLocks noGrp="1"/>
          </p:cNvSpPr>
          <p:nvPr>
            <p:ph type="dt" sz="half" idx="10"/>
          </p:nvPr>
        </p:nvSpPr>
        <p:spPr/>
        <p:txBody>
          <a:bodyPr/>
          <a:lstStyle/>
          <a:p>
            <a:fld id="{C3F463CA-F8C4-4F8E-BE3C-98A34DFC5193}" type="datetime1">
              <a:rPr lang="en-CA" smtClean="0"/>
              <a:t>2026-05-06</a:t>
            </a:fld>
            <a:endParaRPr lang="en-CA"/>
          </a:p>
        </p:txBody>
      </p:sp>
      <p:sp>
        <p:nvSpPr>
          <p:cNvPr id="5" name="Footer Placeholder 4">
            <a:extLst>
              <a:ext uri="{FF2B5EF4-FFF2-40B4-BE49-F238E27FC236}">
                <a16:creationId xmlns:a16="http://schemas.microsoft.com/office/drawing/2014/main" id="{8F961C35-FBB2-BB5C-22EE-62030057DA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FBB117-E760-3BA3-8495-751603CAD651}"/>
              </a:ext>
            </a:extLst>
          </p:cNvPr>
          <p:cNvSpPr>
            <a:spLocks noGrp="1"/>
          </p:cNvSpPr>
          <p:nvPr>
            <p:ph type="sldNum" sz="quarter" idx="12"/>
          </p:nvPr>
        </p:nvSpPr>
        <p:spPr/>
        <p:txBody>
          <a:bodyPr/>
          <a:lstStyle/>
          <a:p>
            <a:fld id="{78CEFE05-299E-4899-801E-FF378C1AE470}" type="slidenum">
              <a:rPr lang="en-CA" smtClean="0"/>
              <a:t>‹#›</a:t>
            </a:fld>
            <a:endParaRPr lang="en-CA"/>
          </a:p>
        </p:txBody>
      </p:sp>
    </p:spTree>
    <p:extLst>
      <p:ext uri="{BB962C8B-B14F-4D97-AF65-F5344CB8AC3E}">
        <p14:creationId xmlns:p14="http://schemas.microsoft.com/office/powerpoint/2010/main" val="140953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8CBA53-10D0-8CE1-1783-C3561982FF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2A6A4AC-F338-D6EE-AE22-ABFD8130C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68FDF19-55A6-1E49-15CB-83ABE190A3E9}"/>
              </a:ext>
            </a:extLst>
          </p:cNvPr>
          <p:cNvSpPr>
            <a:spLocks noGrp="1"/>
          </p:cNvSpPr>
          <p:nvPr>
            <p:ph type="dt" sz="half" idx="10"/>
          </p:nvPr>
        </p:nvSpPr>
        <p:spPr/>
        <p:txBody>
          <a:bodyPr/>
          <a:lstStyle/>
          <a:p>
            <a:fld id="{D131A4F3-F405-42C9-9401-511EF6001CD6}" type="datetime1">
              <a:rPr lang="en-CA" smtClean="0"/>
              <a:t>2026-05-06</a:t>
            </a:fld>
            <a:endParaRPr lang="en-CA"/>
          </a:p>
        </p:txBody>
      </p:sp>
      <p:sp>
        <p:nvSpPr>
          <p:cNvPr id="5" name="Footer Placeholder 4">
            <a:extLst>
              <a:ext uri="{FF2B5EF4-FFF2-40B4-BE49-F238E27FC236}">
                <a16:creationId xmlns:a16="http://schemas.microsoft.com/office/drawing/2014/main" id="{D045A3EB-EC09-1B33-8BD6-8DEC720CCC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615A60-99ED-641A-D0C1-3818C15D518A}"/>
              </a:ext>
            </a:extLst>
          </p:cNvPr>
          <p:cNvSpPr>
            <a:spLocks noGrp="1"/>
          </p:cNvSpPr>
          <p:nvPr>
            <p:ph type="sldNum" sz="quarter" idx="12"/>
          </p:nvPr>
        </p:nvSpPr>
        <p:spPr/>
        <p:txBody>
          <a:bodyPr/>
          <a:lstStyle/>
          <a:p>
            <a:fld id="{78CEFE05-299E-4899-801E-FF378C1AE470}" type="slidenum">
              <a:rPr lang="en-CA" smtClean="0"/>
              <a:t>‹#›</a:t>
            </a:fld>
            <a:endParaRPr lang="en-CA"/>
          </a:p>
        </p:txBody>
      </p:sp>
    </p:spTree>
    <p:extLst>
      <p:ext uri="{BB962C8B-B14F-4D97-AF65-F5344CB8AC3E}">
        <p14:creationId xmlns:p14="http://schemas.microsoft.com/office/powerpoint/2010/main" val="388052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6559-AEC8-9771-FA46-1C78EE75EDD3}"/>
              </a:ext>
            </a:extLst>
          </p:cNvPr>
          <p:cNvSpPr>
            <a:spLocks noGrp="1"/>
          </p:cNvSpPr>
          <p:nvPr>
            <p:ph type="title"/>
          </p:nvPr>
        </p:nvSpPr>
        <p:spPr/>
        <p:txBody>
          <a:bodyPr/>
          <a:lstStyle>
            <a:lvl1pPr>
              <a:defRPr>
                <a:latin typeface="Bahnschrift" panose="020B0502040204020203" pitchFamily="34" charset="0"/>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8718085-6B67-CBF2-5CCA-99116C7E0CA7}"/>
              </a:ext>
            </a:extLst>
          </p:cNvPr>
          <p:cNvSpPr>
            <a:spLocks noGrp="1"/>
          </p:cNvSpPr>
          <p:nvPr>
            <p:ph idx="1"/>
          </p:nvPr>
        </p:nvSpPr>
        <p:spPr/>
        <p:txBody>
          <a:bodyPr>
            <a:normAutofit/>
          </a:bodyPr>
          <a:lstStyle>
            <a:lvl1pPr>
              <a:defRPr sz="1600">
                <a:latin typeface="Levenim MT" panose="02010502060101010101" pitchFamily="2" charset="-79"/>
                <a:cs typeface="Levenim MT" panose="02010502060101010101" pitchFamily="2" charset="-79"/>
              </a:defRPr>
            </a:lvl1pPr>
            <a:lvl2pPr>
              <a:defRPr sz="1600">
                <a:latin typeface="Levenim MT" panose="02010502060101010101" pitchFamily="2" charset="-79"/>
                <a:cs typeface="Levenim MT" panose="02010502060101010101" pitchFamily="2" charset="-79"/>
              </a:defRPr>
            </a:lvl2pPr>
            <a:lvl3pPr>
              <a:defRPr sz="1600">
                <a:latin typeface="Levenim MT" panose="02010502060101010101" pitchFamily="2" charset="-79"/>
                <a:cs typeface="Levenim MT" panose="02010502060101010101" pitchFamily="2" charset="-79"/>
              </a:defRPr>
            </a:lvl3pPr>
            <a:lvl4pPr>
              <a:defRPr sz="1600">
                <a:latin typeface="Levenim MT" panose="02010502060101010101" pitchFamily="2" charset="-79"/>
                <a:cs typeface="Levenim MT" panose="02010502060101010101" pitchFamily="2" charset="-79"/>
              </a:defRPr>
            </a:lvl4pPr>
            <a:lvl5pPr>
              <a:defRPr sz="1600">
                <a:latin typeface="Levenim MT" panose="02010502060101010101" pitchFamily="2" charset="-79"/>
                <a:cs typeface="Levenim MT" panose="02010502060101010101" pitchFamily="2"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F3E571-C9D2-E008-76E6-0721946C87A6}"/>
              </a:ext>
            </a:extLst>
          </p:cNvPr>
          <p:cNvSpPr>
            <a:spLocks noGrp="1"/>
          </p:cNvSpPr>
          <p:nvPr>
            <p:ph type="dt" sz="half" idx="10"/>
          </p:nvPr>
        </p:nvSpPr>
        <p:spPr/>
        <p:txBody>
          <a:bodyPr/>
          <a:lstStyle/>
          <a:p>
            <a:fld id="{B1BEE8B9-4B57-4164-B4AB-ED7D3F7B5068}" type="datetime1">
              <a:rPr lang="en-CA" smtClean="0"/>
              <a:t>2026-05-06</a:t>
            </a:fld>
            <a:endParaRPr lang="en-CA"/>
          </a:p>
        </p:txBody>
      </p:sp>
      <p:sp>
        <p:nvSpPr>
          <p:cNvPr id="6" name="Slide Number Placeholder 5">
            <a:extLst>
              <a:ext uri="{FF2B5EF4-FFF2-40B4-BE49-F238E27FC236}">
                <a16:creationId xmlns:a16="http://schemas.microsoft.com/office/drawing/2014/main" id="{905368CA-9051-8BF1-DA4F-8DAAE9EC3694}"/>
              </a:ext>
            </a:extLst>
          </p:cNvPr>
          <p:cNvSpPr>
            <a:spLocks noGrp="1"/>
          </p:cNvSpPr>
          <p:nvPr>
            <p:ph type="sldNum" sz="quarter" idx="12"/>
          </p:nvPr>
        </p:nvSpPr>
        <p:spPr>
          <a:xfrm>
            <a:off x="6868160" y="6356350"/>
            <a:ext cx="4485640" cy="365125"/>
          </a:xfrm>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a:t>
            </a:fld>
            <a:endParaRPr lang="en-CA"/>
          </a:p>
        </p:txBody>
      </p:sp>
    </p:spTree>
    <p:extLst>
      <p:ext uri="{BB962C8B-B14F-4D97-AF65-F5344CB8AC3E}">
        <p14:creationId xmlns:p14="http://schemas.microsoft.com/office/powerpoint/2010/main" val="62734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7273-0674-47A3-DB31-721742961A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3C3109C-347F-1AF3-C756-012CF1A896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C7F991-AE4A-355E-854E-6510364955B0}"/>
              </a:ext>
            </a:extLst>
          </p:cNvPr>
          <p:cNvSpPr>
            <a:spLocks noGrp="1"/>
          </p:cNvSpPr>
          <p:nvPr>
            <p:ph type="dt" sz="half" idx="10"/>
          </p:nvPr>
        </p:nvSpPr>
        <p:spPr/>
        <p:txBody>
          <a:bodyPr/>
          <a:lstStyle/>
          <a:p>
            <a:fld id="{62AC7980-3E96-45A7-9533-EB4A03457E57}" type="datetime1">
              <a:rPr lang="en-CA" smtClean="0"/>
              <a:t>2026-05-06</a:t>
            </a:fld>
            <a:endParaRPr lang="en-CA"/>
          </a:p>
        </p:txBody>
      </p:sp>
      <p:sp>
        <p:nvSpPr>
          <p:cNvPr id="5" name="Footer Placeholder 4">
            <a:extLst>
              <a:ext uri="{FF2B5EF4-FFF2-40B4-BE49-F238E27FC236}">
                <a16:creationId xmlns:a16="http://schemas.microsoft.com/office/drawing/2014/main" id="{F73F7568-48FE-D0B8-256E-8443436AB3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ECB794-E8A0-B2AB-8280-ED036D9AA9D5}"/>
              </a:ext>
            </a:extLst>
          </p:cNvPr>
          <p:cNvSpPr>
            <a:spLocks noGrp="1"/>
          </p:cNvSpPr>
          <p:nvPr>
            <p:ph type="sldNum" sz="quarter" idx="12"/>
          </p:nvPr>
        </p:nvSpPr>
        <p:spPr/>
        <p:txBody>
          <a:bodyPr/>
          <a:lstStyle/>
          <a:p>
            <a:fld id="{78CEFE05-299E-4899-801E-FF378C1AE470}" type="slidenum">
              <a:rPr lang="en-CA" smtClean="0"/>
              <a:t>‹#›</a:t>
            </a:fld>
            <a:endParaRPr lang="en-CA"/>
          </a:p>
        </p:txBody>
      </p:sp>
    </p:spTree>
    <p:extLst>
      <p:ext uri="{BB962C8B-B14F-4D97-AF65-F5344CB8AC3E}">
        <p14:creationId xmlns:p14="http://schemas.microsoft.com/office/powerpoint/2010/main" val="158038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917D-10EF-74A0-489D-580BB3C04B2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34AE65C-C092-B6EE-BD4F-8EA5A866AD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B8C4BDE-639A-A51A-3F22-B5B908E264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D9C68D3-96A5-6C36-D7BB-096FB098D366}"/>
              </a:ext>
            </a:extLst>
          </p:cNvPr>
          <p:cNvSpPr>
            <a:spLocks noGrp="1"/>
          </p:cNvSpPr>
          <p:nvPr>
            <p:ph type="dt" sz="half" idx="10"/>
          </p:nvPr>
        </p:nvSpPr>
        <p:spPr/>
        <p:txBody>
          <a:bodyPr/>
          <a:lstStyle/>
          <a:p>
            <a:fld id="{9D5704B0-1BF1-4EA9-B4CA-7BB987B5F57D}" type="datetime1">
              <a:rPr lang="en-CA" smtClean="0"/>
              <a:t>2026-05-06</a:t>
            </a:fld>
            <a:endParaRPr lang="en-CA"/>
          </a:p>
        </p:txBody>
      </p:sp>
      <p:sp>
        <p:nvSpPr>
          <p:cNvPr id="6" name="Footer Placeholder 5">
            <a:extLst>
              <a:ext uri="{FF2B5EF4-FFF2-40B4-BE49-F238E27FC236}">
                <a16:creationId xmlns:a16="http://schemas.microsoft.com/office/drawing/2014/main" id="{D36A9AA4-1727-24FA-8362-C793D6B621E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0304F9-92D9-57AD-D5F8-63EC8A6CD6F0}"/>
              </a:ext>
            </a:extLst>
          </p:cNvPr>
          <p:cNvSpPr>
            <a:spLocks noGrp="1"/>
          </p:cNvSpPr>
          <p:nvPr>
            <p:ph type="sldNum" sz="quarter" idx="12"/>
          </p:nvPr>
        </p:nvSpPr>
        <p:spPr/>
        <p:txBody>
          <a:bodyPr/>
          <a:lstStyle/>
          <a:p>
            <a:fld id="{78CEFE05-299E-4899-801E-FF378C1AE470}" type="slidenum">
              <a:rPr lang="en-CA" smtClean="0"/>
              <a:t>‹#›</a:t>
            </a:fld>
            <a:endParaRPr lang="en-CA"/>
          </a:p>
        </p:txBody>
      </p:sp>
    </p:spTree>
    <p:extLst>
      <p:ext uri="{BB962C8B-B14F-4D97-AF65-F5344CB8AC3E}">
        <p14:creationId xmlns:p14="http://schemas.microsoft.com/office/powerpoint/2010/main" val="38705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2EAA-4781-6C2D-8FA1-8AF0FBC2A02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B5D67D6-835D-5D03-D820-4F0147EF58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0FF38-FC3E-A9D8-FB2A-F3E8CEF746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C7C2654-B6BD-8106-5CB0-B3F10A2248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110801-D43A-366D-FC3E-F7BD7AF24F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35A1663-5336-0415-F7A2-5EC4C54F8D04}"/>
              </a:ext>
            </a:extLst>
          </p:cNvPr>
          <p:cNvSpPr>
            <a:spLocks noGrp="1"/>
          </p:cNvSpPr>
          <p:nvPr>
            <p:ph type="dt" sz="half" idx="10"/>
          </p:nvPr>
        </p:nvSpPr>
        <p:spPr/>
        <p:txBody>
          <a:bodyPr/>
          <a:lstStyle/>
          <a:p>
            <a:fld id="{107DEB83-8409-4023-B659-73EA3A8EB496}" type="datetime1">
              <a:rPr lang="en-CA" smtClean="0"/>
              <a:t>2026-05-06</a:t>
            </a:fld>
            <a:endParaRPr lang="en-CA"/>
          </a:p>
        </p:txBody>
      </p:sp>
      <p:sp>
        <p:nvSpPr>
          <p:cNvPr id="8" name="Footer Placeholder 7">
            <a:extLst>
              <a:ext uri="{FF2B5EF4-FFF2-40B4-BE49-F238E27FC236}">
                <a16:creationId xmlns:a16="http://schemas.microsoft.com/office/drawing/2014/main" id="{19D93363-231F-CDF9-0205-AB3A61E6953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DC760B8-D281-8DC9-550E-1F472CBFF5C3}"/>
              </a:ext>
            </a:extLst>
          </p:cNvPr>
          <p:cNvSpPr>
            <a:spLocks noGrp="1"/>
          </p:cNvSpPr>
          <p:nvPr>
            <p:ph type="sldNum" sz="quarter" idx="12"/>
          </p:nvPr>
        </p:nvSpPr>
        <p:spPr/>
        <p:txBody>
          <a:bodyPr/>
          <a:lstStyle/>
          <a:p>
            <a:fld id="{78CEFE05-299E-4899-801E-FF378C1AE470}" type="slidenum">
              <a:rPr lang="en-CA" smtClean="0"/>
              <a:t>‹#›</a:t>
            </a:fld>
            <a:endParaRPr lang="en-CA"/>
          </a:p>
        </p:txBody>
      </p:sp>
    </p:spTree>
    <p:extLst>
      <p:ext uri="{BB962C8B-B14F-4D97-AF65-F5344CB8AC3E}">
        <p14:creationId xmlns:p14="http://schemas.microsoft.com/office/powerpoint/2010/main" val="155761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D06A-EA35-027E-EA4D-184417C9DFE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9FB1E3D-6C09-0077-21AD-21EA12633339}"/>
              </a:ext>
            </a:extLst>
          </p:cNvPr>
          <p:cNvSpPr>
            <a:spLocks noGrp="1"/>
          </p:cNvSpPr>
          <p:nvPr>
            <p:ph type="dt" sz="half" idx="10"/>
          </p:nvPr>
        </p:nvSpPr>
        <p:spPr/>
        <p:txBody>
          <a:bodyPr/>
          <a:lstStyle/>
          <a:p>
            <a:fld id="{806891F4-A5EF-45F8-B581-BD8970B3A68E}" type="datetime1">
              <a:rPr lang="en-CA" smtClean="0"/>
              <a:t>2026-05-06</a:t>
            </a:fld>
            <a:endParaRPr lang="en-CA"/>
          </a:p>
        </p:txBody>
      </p:sp>
      <p:sp>
        <p:nvSpPr>
          <p:cNvPr id="4" name="Footer Placeholder 3">
            <a:extLst>
              <a:ext uri="{FF2B5EF4-FFF2-40B4-BE49-F238E27FC236}">
                <a16:creationId xmlns:a16="http://schemas.microsoft.com/office/drawing/2014/main" id="{0BA03638-3BE8-D9AA-DA20-DBE96447A3D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7EF936F-611D-4366-DF7D-1CBB8B5484BD}"/>
              </a:ext>
            </a:extLst>
          </p:cNvPr>
          <p:cNvSpPr>
            <a:spLocks noGrp="1"/>
          </p:cNvSpPr>
          <p:nvPr>
            <p:ph type="sldNum" sz="quarter" idx="12"/>
          </p:nvPr>
        </p:nvSpPr>
        <p:spPr/>
        <p:txBody>
          <a:bodyPr/>
          <a:lstStyle/>
          <a:p>
            <a:fld id="{78CEFE05-299E-4899-801E-FF378C1AE470}" type="slidenum">
              <a:rPr lang="en-CA" smtClean="0"/>
              <a:t>‹#›</a:t>
            </a:fld>
            <a:endParaRPr lang="en-CA"/>
          </a:p>
        </p:txBody>
      </p:sp>
    </p:spTree>
    <p:extLst>
      <p:ext uri="{BB962C8B-B14F-4D97-AF65-F5344CB8AC3E}">
        <p14:creationId xmlns:p14="http://schemas.microsoft.com/office/powerpoint/2010/main" val="169269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F4787C-2F79-70FC-8015-BA2AFB7F5FDE}"/>
              </a:ext>
            </a:extLst>
          </p:cNvPr>
          <p:cNvSpPr>
            <a:spLocks noGrp="1"/>
          </p:cNvSpPr>
          <p:nvPr>
            <p:ph type="dt" sz="half" idx="10"/>
          </p:nvPr>
        </p:nvSpPr>
        <p:spPr/>
        <p:txBody>
          <a:bodyPr/>
          <a:lstStyle/>
          <a:p>
            <a:fld id="{DB9019C7-43E2-44EF-8068-A2292328A38A}" type="datetime1">
              <a:rPr lang="en-CA" smtClean="0"/>
              <a:t>2026-05-06</a:t>
            </a:fld>
            <a:endParaRPr lang="en-CA"/>
          </a:p>
        </p:txBody>
      </p:sp>
      <p:sp>
        <p:nvSpPr>
          <p:cNvPr id="3" name="Footer Placeholder 2">
            <a:extLst>
              <a:ext uri="{FF2B5EF4-FFF2-40B4-BE49-F238E27FC236}">
                <a16:creationId xmlns:a16="http://schemas.microsoft.com/office/drawing/2014/main" id="{CA22EACE-A256-4167-084D-53E3D2812F5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792B7B3-A217-488E-3EEF-0B89908B9100}"/>
              </a:ext>
            </a:extLst>
          </p:cNvPr>
          <p:cNvSpPr>
            <a:spLocks noGrp="1"/>
          </p:cNvSpPr>
          <p:nvPr>
            <p:ph type="sldNum" sz="quarter" idx="12"/>
          </p:nvPr>
        </p:nvSpPr>
        <p:spPr/>
        <p:txBody>
          <a:bodyPr/>
          <a:lstStyle/>
          <a:p>
            <a:fld id="{78CEFE05-299E-4899-801E-FF378C1AE470}" type="slidenum">
              <a:rPr lang="en-CA" smtClean="0"/>
              <a:t>‹#›</a:t>
            </a:fld>
            <a:endParaRPr lang="en-CA"/>
          </a:p>
        </p:txBody>
      </p:sp>
    </p:spTree>
    <p:extLst>
      <p:ext uri="{BB962C8B-B14F-4D97-AF65-F5344CB8AC3E}">
        <p14:creationId xmlns:p14="http://schemas.microsoft.com/office/powerpoint/2010/main" val="137630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441F-EFD7-F005-5B7B-FD95A11A0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496E6CF-55DE-FA6A-AEDE-AEFB90392F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267ED50-0D8B-E38F-5FD9-7E9770603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77DC9-DC53-70CF-8589-6112EF904A73}"/>
              </a:ext>
            </a:extLst>
          </p:cNvPr>
          <p:cNvSpPr>
            <a:spLocks noGrp="1"/>
          </p:cNvSpPr>
          <p:nvPr>
            <p:ph type="dt" sz="half" idx="10"/>
          </p:nvPr>
        </p:nvSpPr>
        <p:spPr/>
        <p:txBody>
          <a:bodyPr/>
          <a:lstStyle/>
          <a:p>
            <a:fld id="{FDFF5390-84B9-4573-AE0F-27E24BE479BE}" type="datetime1">
              <a:rPr lang="en-CA" smtClean="0"/>
              <a:t>2026-05-06</a:t>
            </a:fld>
            <a:endParaRPr lang="en-CA"/>
          </a:p>
        </p:txBody>
      </p:sp>
      <p:sp>
        <p:nvSpPr>
          <p:cNvPr id="6" name="Footer Placeholder 5">
            <a:extLst>
              <a:ext uri="{FF2B5EF4-FFF2-40B4-BE49-F238E27FC236}">
                <a16:creationId xmlns:a16="http://schemas.microsoft.com/office/drawing/2014/main" id="{BBC974FD-7543-6AD6-86E8-108909FD71F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9EDD36-75F2-1A4A-E5E9-96970C720B11}"/>
              </a:ext>
            </a:extLst>
          </p:cNvPr>
          <p:cNvSpPr>
            <a:spLocks noGrp="1"/>
          </p:cNvSpPr>
          <p:nvPr>
            <p:ph type="sldNum" sz="quarter" idx="12"/>
          </p:nvPr>
        </p:nvSpPr>
        <p:spPr/>
        <p:txBody>
          <a:bodyPr/>
          <a:lstStyle/>
          <a:p>
            <a:fld id="{78CEFE05-299E-4899-801E-FF378C1AE470}" type="slidenum">
              <a:rPr lang="en-CA" smtClean="0"/>
              <a:t>‹#›</a:t>
            </a:fld>
            <a:endParaRPr lang="en-CA"/>
          </a:p>
        </p:txBody>
      </p:sp>
    </p:spTree>
    <p:extLst>
      <p:ext uri="{BB962C8B-B14F-4D97-AF65-F5344CB8AC3E}">
        <p14:creationId xmlns:p14="http://schemas.microsoft.com/office/powerpoint/2010/main" val="290375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B631-E6FE-B3FD-D343-FFF28184B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6C22F75-F336-2221-B05A-5197D823B9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32A5B49-D5ED-4A7F-110E-EE21A120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AFD17-6E52-CEBE-C76C-8D33727C86AE}"/>
              </a:ext>
            </a:extLst>
          </p:cNvPr>
          <p:cNvSpPr>
            <a:spLocks noGrp="1"/>
          </p:cNvSpPr>
          <p:nvPr>
            <p:ph type="dt" sz="half" idx="10"/>
          </p:nvPr>
        </p:nvSpPr>
        <p:spPr/>
        <p:txBody>
          <a:bodyPr/>
          <a:lstStyle/>
          <a:p>
            <a:fld id="{14455C92-20B8-40E7-9082-21D2FF10815C}" type="datetime1">
              <a:rPr lang="en-CA" smtClean="0"/>
              <a:t>2026-05-06</a:t>
            </a:fld>
            <a:endParaRPr lang="en-CA"/>
          </a:p>
        </p:txBody>
      </p:sp>
      <p:sp>
        <p:nvSpPr>
          <p:cNvPr id="6" name="Footer Placeholder 5">
            <a:extLst>
              <a:ext uri="{FF2B5EF4-FFF2-40B4-BE49-F238E27FC236}">
                <a16:creationId xmlns:a16="http://schemas.microsoft.com/office/drawing/2014/main" id="{91193297-C10B-349B-BA3D-459F0A2F54F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3FE1BCF-0203-3AB2-3B10-7F3AF6379DC1}"/>
              </a:ext>
            </a:extLst>
          </p:cNvPr>
          <p:cNvSpPr>
            <a:spLocks noGrp="1"/>
          </p:cNvSpPr>
          <p:nvPr>
            <p:ph type="sldNum" sz="quarter" idx="12"/>
          </p:nvPr>
        </p:nvSpPr>
        <p:spPr/>
        <p:txBody>
          <a:bodyPr/>
          <a:lstStyle/>
          <a:p>
            <a:fld id="{78CEFE05-299E-4899-801E-FF378C1AE470}" type="slidenum">
              <a:rPr lang="en-CA" smtClean="0"/>
              <a:t>‹#›</a:t>
            </a:fld>
            <a:endParaRPr lang="en-CA"/>
          </a:p>
        </p:txBody>
      </p:sp>
    </p:spTree>
    <p:extLst>
      <p:ext uri="{BB962C8B-B14F-4D97-AF65-F5344CB8AC3E}">
        <p14:creationId xmlns:p14="http://schemas.microsoft.com/office/powerpoint/2010/main" val="273011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D316D2-3E53-4A50-2A78-2E7C8064A7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0719582-F0E2-F78B-D6DD-E0E994870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39051B-4A52-FEF6-5AA7-DD092AE7CC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54ABE-A3C7-438D-AC15-0D93D1993147}" type="datetime1">
              <a:rPr lang="en-CA" smtClean="0"/>
              <a:t>2026-05-06</a:t>
            </a:fld>
            <a:endParaRPr lang="en-CA"/>
          </a:p>
        </p:txBody>
      </p:sp>
      <p:sp>
        <p:nvSpPr>
          <p:cNvPr id="5" name="Footer Placeholder 4">
            <a:extLst>
              <a:ext uri="{FF2B5EF4-FFF2-40B4-BE49-F238E27FC236}">
                <a16:creationId xmlns:a16="http://schemas.microsoft.com/office/drawing/2014/main" id="{65F728EA-1638-C02A-75E2-41B0E3CEAA15}"/>
              </a:ext>
            </a:extLst>
          </p:cNvPr>
          <p:cNvSpPr>
            <a:spLocks noGrp="1"/>
          </p:cNvSpPr>
          <p:nvPr>
            <p:ph type="ftr" sz="quarter" idx="3"/>
          </p:nvPr>
        </p:nvSpPr>
        <p:spPr>
          <a:xfrm>
            <a:off x="6888480" y="6356350"/>
            <a:ext cx="4114800" cy="365125"/>
          </a:xfrm>
          <a:prstGeom prst="rect">
            <a:avLst/>
          </a:prstGeom>
        </p:spPr>
        <p:txBody>
          <a:bodyPr vert="horz" lIns="91440" tIns="45720" rIns="91440" bIns="45720" rtlCol="0" anchor="ctr"/>
          <a:lstStyle>
            <a:lvl1pPr algn="ctr">
              <a:defRPr sz="1200">
                <a:solidFill>
                  <a:srgbClr val="FBF8F0"/>
                </a:solidFill>
              </a:defRPr>
            </a:lvl1pPr>
          </a:lstStyle>
          <a:p>
            <a:endParaRPr lang="en-CA"/>
          </a:p>
        </p:txBody>
      </p:sp>
      <p:sp>
        <p:nvSpPr>
          <p:cNvPr id="6" name="Slide Number Placeholder 5">
            <a:extLst>
              <a:ext uri="{FF2B5EF4-FFF2-40B4-BE49-F238E27FC236}">
                <a16:creationId xmlns:a16="http://schemas.microsoft.com/office/drawing/2014/main" id="{46A9D5EA-7BA3-8713-B925-6435A9C7CF14}"/>
              </a:ext>
            </a:extLst>
          </p:cNvPr>
          <p:cNvSpPr>
            <a:spLocks noGrp="1"/>
          </p:cNvSpPr>
          <p:nvPr>
            <p:ph type="sldNum" sz="quarter" idx="4"/>
          </p:nvPr>
        </p:nvSpPr>
        <p:spPr>
          <a:xfrm>
            <a:off x="10078720" y="6356350"/>
            <a:ext cx="1275080" cy="365125"/>
          </a:xfrm>
          <a:prstGeom prst="rect">
            <a:avLst/>
          </a:prstGeom>
        </p:spPr>
        <p:txBody>
          <a:bodyPr vert="horz" lIns="91440" tIns="45720" rIns="91440" bIns="45720" rtlCol="0" anchor="ctr"/>
          <a:lstStyle>
            <a:lvl1pPr algn="r">
              <a:defRPr sz="1200">
                <a:solidFill>
                  <a:srgbClr val="FBF8F0"/>
                </a:solidFill>
                <a:latin typeface="Levenim MT" panose="02010502060101010101" pitchFamily="2" charset="-79"/>
                <a:cs typeface="Levenim MT" panose="02010502060101010101" pitchFamily="2" charset="-79"/>
              </a:defRPr>
            </a:lvl1pPr>
          </a:lstStyle>
          <a:p>
            <a:endParaRPr lang="en-CA"/>
          </a:p>
        </p:txBody>
      </p:sp>
    </p:spTree>
    <p:extLst>
      <p:ext uri="{BB962C8B-B14F-4D97-AF65-F5344CB8AC3E}">
        <p14:creationId xmlns:p14="http://schemas.microsoft.com/office/powerpoint/2010/main" val="3656637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Bahnschrif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Levenim MT" panose="02010502060101010101" pitchFamily="2" charset="-79"/>
          <a:ea typeface="+mn-ea"/>
          <a:cs typeface="Levenim MT" panose="02010502060101010101"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evenim MT" panose="02010502060101010101" pitchFamily="2" charset="-79"/>
          <a:ea typeface="+mn-ea"/>
          <a:cs typeface="Levenim MT" panose="02010502060101010101"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evenim MT" panose="02010502060101010101" pitchFamily="2" charset="-79"/>
          <a:ea typeface="+mn-ea"/>
          <a:cs typeface="Levenim MT" panose="02010502060101010101"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evenim MT" panose="02010502060101010101" pitchFamily="2" charset="-79"/>
          <a:ea typeface="+mn-ea"/>
          <a:cs typeface="Levenim MT" panose="02010502060101010101"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evenim MT" panose="02010502060101010101" pitchFamily="2" charset="-79"/>
          <a:ea typeface="+mn-ea"/>
          <a:cs typeface="Levenim MT" panose="02010502060101010101"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cascadescanada.ca/resources/se-qi-toolkit/" TargetMode="External"/><Relationship Id="rId5" Type="http://schemas.openxmlformats.org/officeDocument/2006/relationships/image" Target="../media/image3.png"/><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A2491BJcyXA?start=2&amp;feature=oembed" TargetMode="External"/><Relationship Id="rId6" Type="http://schemas.openxmlformats.org/officeDocument/2006/relationships/slide" Target="slide3.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oee.nrcan.gc.ca/corporate/statistics/neud/dpa/calculator/ghg-calculator.cfm?_gl=1*1mdtj69*_ga*MTM2NDI4MDkxOC4xNjc2NjcyNDIy*_ga_C2N57Y7DX5*MTY3NjY3MjQyMi4xLjAuMTY3NjY3MjQyMi4wLjAuMA.." TargetMode="External"/><Relationship Id="rId5" Type="http://schemas.openxmlformats.org/officeDocument/2006/relationships/slide" Target="slide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aR-S8UUAG6Y&amp;embeds_referring_euri=https%3A%2F%2Fwww.ihi.org%2F&amp;source_ve_path=Mjg2NjY" TargetMode="External"/><Relationship Id="rId3" Type="http://schemas.openxmlformats.org/officeDocument/2006/relationships/notesSlide" Target="../notesSlides/notesSlide1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aR-S8UUAG6Y?feature=oembed" TargetMode="External"/><Relationship Id="rId6" Type="http://schemas.openxmlformats.org/officeDocument/2006/relationships/slide" Target="slide3.xm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journals.sagepub.com/doi/abs/10.1177/1745691615598516?journalCode=ppsa" TargetMode="External"/><Relationship Id="rId5" Type="http://schemas.openxmlformats.org/officeDocument/2006/relationships/slide" Target="slide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hyperlink" Target="https://climatevisuals.org/evidence/"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journals.sagepub.com/doi/abs/10.1177/1745691615598516?journalCode=ppsa" TargetMode="External"/><Relationship Id="rId5" Type="http://schemas.openxmlformats.org/officeDocument/2006/relationships/slide" Target="slide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hyperlink" Target="mailto:CASCADES@utoronto.ca" TargetMode="External"/><Relationship Id="rId3" Type="http://schemas.openxmlformats.org/officeDocument/2006/relationships/image" Target="../media/image2.png"/><Relationship Id="rId7" Type="http://schemas.openxmlformats.org/officeDocument/2006/relationships/slide" Target="slide13.xml"/><Relationship Id="rId12"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7.xml"/><Relationship Id="rId5" Type="http://schemas.openxmlformats.org/officeDocument/2006/relationships/slide" Target="slide8.xml"/><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slide" Target="slide19.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oee.nrcan.gc.ca/corporate/statistics/neud/dpa/calculator/ghg-calculator.cfm?_gl=1*1mdtj69*_ga*MTM2NDI4MDkxOC4xNjc2NjcyNDIy*_ga_C2N57Y7DX5*MTY3NjY3MjQyMi4xLjAuMTY3NjY3MjQyMi4wLjAuMA.." TargetMode="External"/><Relationship Id="rId5" Type="http://schemas.openxmlformats.org/officeDocument/2006/relationships/slide" Target="slide6.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509A8E-4B52-FE51-751F-AD7A885E67C1}"/>
              </a:ext>
            </a:extLst>
          </p:cNvPr>
          <p:cNvSpPr/>
          <p:nvPr/>
        </p:nvSpPr>
        <p:spPr>
          <a:xfrm>
            <a:off x="637545" y="1337954"/>
            <a:ext cx="11059307" cy="126149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C5DB8387-14E5-F28F-C1D1-838CA0560F46}"/>
              </a:ext>
            </a:extLst>
          </p:cNvPr>
          <p:cNvSpPr>
            <a:spLocks noGrp="1"/>
          </p:cNvSpPr>
          <p:nvPr>
            <p:ph type="sldNum" sz="quarter" idx="12"/>
          </p:nvPr>
        </p:nvSpPr>
        <p:spPr/>
        <p:txBody>
          <a:bodyPr/>
          <a:lstStyle/>
          <a:p>
            <a:fld id="{78CEFE05-299E-4899-801E-FF378C1AE470}" type="slidenum">
              <a:rPr lang="en-CA" smtClean="0"/>
              <a:t>1</a:t>
            </a:fld>
            <a:endParaRPr lang="en-CA"/>
          </a:p>
        </p:txBody>
      </p:sp>
      <p:grpSp>
        <p:nvGrpSpPr>
          <p:cNvPr id="5" name="Group 4">
            <a:extLst>
              <a:ext uri="{FF2B5EF4-FFF2-40B4-BE49-F238E27FC236}">
                <a16:creationId xmlns:a16="http://schemas.microsoft.com/office/drawing/2014/main" id="{7D62584D-66F5-E24E-900C-E52F5786C3C4}"/>
              </a:ext>
            </a:extLst>
          </p:cNvPr>
          <p:cNvGrpSpPr/>
          <p:nvPr/>
        </p:nvGrpSpPr>
        <p:grpSpPr>
          <a:xfrm>
            <a:off x="-27709" y="3083"/>
            <a:ext cx="12219709" cy="6854918"/>
            <a:chOff x="-27709" y="3083"/>
            <a:chExt cx="12219709" cy="6854918"/>
          </a:xfrm>
        </p:grpSpPr>
        <p:sp>
          <p:nvSpPr>
            <p:cNvPr id="6" name="Rectangle: Single Corner Rounded 5">
              <a:extLst>
                <a:ext uri="{FF2B5EF4-FFF2-40B4-BE49-F238E27FC236}">
                  <a16:creationId xmlns:a16="http://schemas.microsoft.com/office/drawing/2014/main" id="{AAE8D8F5-09CA-5678-650D-82C86F3548AB}"/>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1BA61238-DEF7-8C5D-4210-19D9D12EF43E}"/>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Bahnschrift SemiBold" panose="020B0502040204020203" pitchFamily="34" charset="0"/>
                </a:rPr>
                <a:t>How to use this project charter?</a:t>
              </a:r>
              <a:endParaRPr lang="en-CA" sz="2800">
                <a:solidFill>
                  <a:schemeClr val="bg1"/>
                </a:solidFill>
                <a:latin typeface="Bahnschrift SemiBold" panose="020B0502040204020203" pitchFamily="34" charset="0"/>
              </a:endParaRPr>
            </a:p>
          </p:txBody>
        </p:sp>
        <p:pic>
          <p:nvPicPr>
            <p:cNvPr id="8" name="Picture 7">
              <a:extLst>
                <a:ext uri="{FF2B5EF4-FFF2-40B4-BE49-F238E27FC236}">
                  <a16:creationId xmlns:a16="http://schemas.microsoft.com/office/drawing/2014/main" id="{12F79C7B-EA2C-F242-1A8A-EC26F1A920F9}"/>
                </a:ext>
              </a:extLst>
            </p:cNvPr>
            <p:cNvPicPr>
              <a:picLocks noChangeAspect="1"/>
            </p:cNvPicPr>
            <p:nvPr/>
          </p:nvPicPr>
          <p:blipFill rotWithShape="1">
            <a:blip r:embed="rId2">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9" name="Picture 8">
              <a:extLst>
                <a:ext uri="{FF2B5EF4-FFF2-40B4-BE49-F238E27FC236}">
                  <a16:creationId xmlns:a16="http://schemas.microsoft.com/office/drawing/2014/main" id="{9C154A10-D192-80C4-0D11-217B3A5DC8A6}"/>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0" name="Flowchart: Terminator 9">
              <a:extLst>
                <a:ext uri="{FF2B5EF4-FFF2-40B4-BE49-F238E27FC236}">
                  <a16:creationId xmlns:a16="http://schemas.microsoft.com/office/drawing/2014/main" id="{7E0915BB-B151-DE9D-1D74-43E5FD24C15E}"/>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Levenim MT" panose="02010502060101010101" pitchFamily="2" charset="-79"/>
                  <a:ea typeface="Inter Light" panose="02000503000000020004" pitchFamily="2" charset="0"/>
                  <a:cs typeface="Levenim MT" panose="02010502060101010101" pitchFamily="2" charset="-79"/>
                  <a:hlinkClick r:id="rId4"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Levenim MT" panose="02010502060101010101" pitchFamily="2" charset="-79"/>
                <a:ea typeface="Inter Light" panose="02000503000000020004" pitchFamily="2" charset="0"/>
                <a:cs typeface="Levenim MT" panose="02010502060101010101" pitchFamily="2" charset="-79"/>
              </a:endParaRPr>
            </a:p>
          </p:txBody>
        </p:sp>
      </p:grpSp>
      <p:sp>
        <p:nvSpPr>
          <p:cNvPr id="12" name="Slide Number Placeholder 7">
            <a:extLst>
              <a:ext uri="{FF2B5EF4-FFF2-40B4-BE49-F238E27FC236}">
                <a16:creationId xmlns:a16="http://schemas.microsoft.com/office/drawing/2014/main" id="{7298A662-4684-DF94-6597-474C55CA0C1F}"/>
              </a:ext>
            </a:extLst>
          </p:cNvPr>
          <p:cNvSpPr txBox="1">
            <a:spLocks/>
          </p:cNvSpPr>
          <p:nvPr/>
        </p:nvSpPr>
        <p:spPr>
          <a:xfrm>
            <a:off x="6868160" y="6356350"/>
            <a:ext cx="44856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BF8F0"/>
                </a:solidFill>
                <a:latin typeface="Levenim MT" panose="02010502060101010101" pitchFamily="2" charset="-79"/>
                <a:ea typeface="+mn-ea"/>
                <a:cs typeface="Levenim MT" panose="02010502060101010101"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ea typeface="Inter Light" panose="02000503000000020004" pitchFamily="2" charset="0"/>
              </a:rPr>
              <a:t>CASCADES Project Charter | Page </a:t>
            </a:r>
            <a:fld id="{78CEFE05-299E-4899-801E-FF378C1AE470}" type="slidenum">
              <a:rPr lang="en-CA" smtClean="0"/>
              <a:pPr/>
              <a:t>1</a:t>
            </a:fld>
            <a:endParaRPr lang="en-CA"/>
          </a:p>
        </p:txBody>
      </p:sp>
      <p:sp>
        <p:nvSpPr>
          <p:cNvPr id="4" name="TextBox 3">
            <a:extLst>
              <a:ext uri="{FF2B5EF4-FFF2-40B4-BE49-F238E27FC236}">
                <a16:creationId xmlns:a16="http://schemas.microsoft.com/office/drawing/2014/main" id="{2B82AF26-6A66-CDCD-A782-F3F8B57BA453}"/>
              </a:ext>
            </a:extLst>
          </p:cNvPr>
          <p:cNvSpPr txBox="1"/>
          <p:nvPr/>
        </p:nvSpPr>
        <p:spPr>
          <a:xfrm>
            <a:off x="637545" y="1383506"/>
            <a:ext cx="11059307" cy="2431435"/>
          </a:xfrm>
          <a:prstGeom prst="rect">
            <a:avLst/>
          </a:prstGeom>
          <a:noFill/>
        </p:spPr>
        <p:txBody>
          <a:bodyPr wrap="square">
            <a:spAutoFit/>
          </a:bodyPr>
          <a:lstStyle/>
          <a:p>
            <a:r>
              <a:rPr lang="en-US" dirty="0">
                <a:solidFill>
                  <a:srgbClr val="182F51"/>
                </a:solidFill>
                <a:latin typeface="Levenim MT" panose="02010502060101010101" pitchFamily="2" charset="-79"/>
                <a:cs typeface="Levenim MT" panose="02010502060101010101" pitchFamily="2" charset="-79"/>
              </a:rPr>
              <a:t>This charter can be used as a stand-alone resource or alongside existing organizational templates. It is a structured template that builds on the Model for Improvement, adding sustainability prompts to standard project charter components. Each slide includes accompanying speaking notes with additional details for each step.</a:t>
            </a:r>
          </a:p>
          <a:p>
            <a:endParaRPr lang="en-US" sz="1600" dirty="0">
              <a:solidFill>
                <a:srgbClr val="182F51"/>
              </a:solidFill>
              <a:latin typeface="Levenim MT" panose="02010502060101010101" pitchFamily="2" charset="-79"/>
              <a:cs typeface="Levenim MT" panose="02010502060101010101" pitchFamily="2" charset="-79"/>
            </a:endParaRPr>
          </a:p>
          <a:p>
            <a:r>
              <a:rPr lang="en-US" sz="1600" b="1" dirty="0">
                <a:solidFill>
                  <a:schemeClr val="accent6"/>
                </a:solidFill>
                <a:latin typeface="Levenim MT" panose="02010502060101010101" pitchFamily="2" charset="-79"/>
                <a:cs typeface="Levenim MT" panose="02010502060101010101" pitchFamily="2" charset="-79"/>
              </a:rPr>
              <a:t>Follow the prompts in each step to embed a sustainability lens</a:t>
            </a:r>
            <a:br>
              <a:rPr lang="en-US" sz="1600" dirty="0">
                <a:solidFill>
                  <a:srgbClr val="182F51"/>
                </a:solidFill>
                <a:latin typeface="Levenim MT" panose="02010502060101010101" pitchFamily="2" charset="-79"/>
                <a:cs typeface="Levenim MT" panose="02010502060101010101" pitchFamily="2" charset="-79"/>
              </a:rPr>
            </a:br>
            <a:r>
              <a:rPr lang="en-US" sz="1600" dirty="0">
                <a:solidFill>
                  <a:srgbClr val="182F51"/>
                </a:solidFill>
                <a:latin typeface="Levenim MT" panose="02010502060101010101" pitchFamily="2" charset="-79"/>
                <a:cs typeface="Levenim MT" panose="02010502060101010101" pitchFamily="2" charset="-79"/>
              </a:rPr>
              <a:t>This project charter uses the Sustainability-Embedded Quality Improvement (SE-QI) approach, where sustainability is built into existing QI steps, not added as a separate process. Prompts are integrated throughout core components such as scope, problem statement, and measurement.</a:t>
            </a:r>
          </a:p>
        </p:txBody>
      </p:sp>
      <p:pic>
        <p:nvPicPr>
          <p:cNvPr id="16" name="Picture 15">
            <a:extLst>
              <a:ext uri="{FF2B5EF4-FFF2-40B4-BE49-F238E27FC236}">
                <a16:creationId xmlns:a16="http://schemas.microsoft.com/office/drawing/2014/main" id="{B1789930-818B-71C9-4CC8-4020ABA56FA5}"/>
              </a:ext>
            </a:extLst>
          </p:cNvPr>
          <p:cNvPicPr>
            <a:picLocks noChangeAspect="1"/>
          </p:cNvPicPr>
          <p:nvPr/>
        </p:nvPicPr>
        <p:blipFill>
          <a:blip r:embed="rId5"/>
          <a:stretch>
            <a:fillRect/>
          </a:stretch>
        </p:blipFill>
        <p:spPr>
          <a:xfrm>
            <a:off x="8962589" y="4211055"/>
            <a:ext cx="2591864" cy="562708"/>
          </a:xfrm>
          <a:prstGeom prst="rect">
            <a:avLst/>
          </a:prstGeom>
        </p:spPr>
      </p:pic>
      <p:sp>
        <p:nvSpPr>
          <p:cNvPr id="18" name="TextBox 17">
            <a:extLst>
              <a:ext uri="{FF2B5EF4-FFF2-40B4-BE49-F238E27FC236}">
                <a16:creationId xmlns:a16="http://schemas.microsoft.com/office/drawing/2014/main" id="{97FDA014-16DF-2F53-F560-B7FB1B6BF1C5}"/>
              </a:ext>
            </a:extLst>
          </p:cNvPr>
          <p:cNvSpPr txBox="1"/>
          <p:nvPr/>
        </p:nvSpPr>
        <p:spPr>
          <a:xfrm>
            <a:off x="637544" y="3873105"/>
            <a:ext cx="10178947" cy="338554"/>
          </a:xfrm>
          <a:prstGeom prst="rect">
            <a:avLst/>
          </a:prstGeom>
          <a:noFill/>
        </p:spPr>
        <p:txBody>
          <a:bodyPr wrap="square">
            <a:spAutoFit/>
          </a:bodyPr>
          <a:lstStyle/>
          <a:p>
            <a:r>
              <a:rPr lang="en-US" sz="1600" b="1" dirty="0">
                <a:solidFill>
                  <a:schemeClr val="accent6"/>
                </a:solidFill>
                <a:latin typeface="Levenim MT" panose="02010502060101010101" pitchFamily="2" charset="-79"/>
                <a:cs typeface="Levenim MT" panose="02010502060101010101" pitchFamily="2" charset="-79"/>
              </a:rPr>
              <a:t>Use the SE-QI Toolkit to deepen your understanding of potential sustainability links</a:t>
            </a:r>
            <a:endParaRPr lang="en-US" sz="1600" dirty="0">
              <a:solidFill>
                <a:srgbClr val="182F51"/>
              </a:solidFill>
              <a:latin typeface="Levenim MT" panose="02010502060101010101" pitchFamily="2" charset="-79"/>
              <a:cs typeface="Levenim MT" panose="02010502060101010101" pitchFamily="2" charset="-79"/>
            </a:endParaRPr>
          </a:p>
        </p:txBody>
      </p:sp>
      <p:sp>
        <p:nvSpPr>
          <p:cNvPr id="11" name="TextBox 10">
            <a:extLst>
              <a:ext uri="{FF2B5EF4-FFF2-40B4-BE49-F238E27FC236}">
                <a16:creationId xmlns:a16="http://schemas.microsoft.com/office/drawing/2014/main" id="{F04DD0FD-985B-82D6-A2F9-39E7852EFBEB}"/>
              </a:ext>
            </a:extLst>
          </p:cNvPr>
          <p:cNvSpPr txBox="1"/>
          <p:nvPr/>
        </p:nvSpPr>
        <p:spPr>
          <a:xfrm>
            <a:off x="637544" y="5233215"/>
            <a:ext cx="10916908" cy="830997"/>
          </a:xfrm>
          <a:prstGeom prst="rect">
            <a:avLst/>
          </a:prstGeom>
          <a:noFill/>
        </p:spPr>
        <p:txBody>
          <a:bodyPr wrap="square">
            <a:spAutoFit/>
          </a:bodyPr>
          <a:lstStyle/>
          <a:p>
            <a:r>
              <a:rPr lang="en-US" sz="1600" b="1" dirty="0">
                <a:solidFill>
                  <a:schemeClr val="accent6"/>
                </a:solidFill>
                <a:latin typeface="Levenim MT" panose="02010502060101010101" pitchFamily="2" charset="-79"/>
                <a:cs typeface="Levenim MT" panose="02010502060101010101" pitchFamily="2" charset="-79"/>
              </a:rPr>
              <a:t>Consult the example at the end of the project charter for inspiration</a:t>
            </a:r>
            <a:endParaRPr lang="en-US" sz="1600" b="1" dirty="0">
              <a:solidFill>
                <a:srgbClr val="182F51"/>
              </a:solidFill>
              <a:latin typeface="Levenim MT" panose="02010502060101010101" pitchFamily="2" charset="-79"/>
              <a:cs typeface="Levenim MT" panose="02010502060101010101" pitchFamily="2" charset="-79"/>
            </a:endParaRPr>
          </a:p>
          <a:p>
            <a:r>
              <a:rPr lang="en-US" sz="1600" dirty="0">
                <a:solidFill>
                  <a:srgbClr val="182F51"/>
                </a:solidFill>
                <a:latin typeface="Levenim MT" panose="02010502060101010101" pitchFamily="2" charset="-79"/>
                <a:cs typeface="Levenim MT" panose="02010502060101010101" pitchFamily="2" charset="-79"/>
              </a:rPr>
              <a:t>To illustrate how the charter can be completed, an example - “Surgical Tray Optimization”- follows the project charter slides (beginning on slide 25)</a:t>
            </a:r>
          </a:p>
        </p:txBody>
      </p:sp>
      <p:sp>
        <p:nvSpPr>
          <p:cNvPr id="2" name="TextBox 1">
            <a:extLst>
              <a:ext uri="{FF2B5EF4-FFF2-40B4-BE49-F238E27FC236}">
                <a16:creationId xmlns:a16="http://schemas.microsoft.com/office/drawing/2014/main" id="{4D57D4A3-56EE-5A80-12EB-ED6B296A9AC7}"/>
              </a:ext>
            </a:extLst>
          </p:cNvPr>
          <p:cNvSpPr txBox="1"/>
          <p:nvPr/>
        </p:nvSpPr>
        <p:spPr>
          <a:xfrm>
            <a:off x="637544" y="4183228"/>
            <a:ext cx="8298762" cy="1077218"/>
          </a:xfrm>
          <a:prstGeom prst="rect">
            <a:avLst/>
          </a:prstGeom>
          <a:noFill/>
        </p:spPr>
        <p:txBody>
          <a:bodyPr wrap="square">
            <a:spAutoFit/>
          </a:bodyPr>
          <a:lstStyle/>
          <a:p>
            <a:r>
              <a:rPr lang="en-US" sz="1600" dirty="0">
                <a:solidFill>
                  <a:srgbClr val="182F51"/>
                </a:solidFill>
                <a:latin typeface="Levenim MT" panose="02010502060101010101" pitchFamily="2" charset="-79"/>
                <a:cs typeface="Levenim MT" panose="02010502060101010101" pitchFamily="2" charset="-79"/>
              </a:rPr>
              <a:t>The </a:t>
            </a:r>
            <a:r>
              <a:rPr lang="en-US" sz="1600" dirty="0">
                <a:solidFill>
                  <a:srgbClr val="182F51"/>
                </a:solidFill>
                <a:latin typeface="Levenim MT" panose="02010502060101010101" pitchFamily="2" charset="-79"/>
                <a:cs typeface="Levenim MT" panose="02010502060101010101" pitchFamily="2" charset="-79"/>
                <a:hlinkClick r:id="rId6"/>
              </a:rPr>
              <a:t>SE-QI Toolkit </a:t>
            </a:r>
            <a:r>
              <a:rPr lang="en-US" sz="1600" dirty="0">
                <a:solidFill>
                  <a:srgbClr val="182F51"/>
                </a:solidFill>
                <a:latin typeface="Levenim MT" panose="02010502060101010101" pitchFamily="2" charset="-79"/>
                <a:cs typeface="Levenim MT" panose="02010502060101010101" pitchFamily="2" charset="-79"/>
              </a:rPr>
              <a:t>is an important resource supporting this charter. At key steps, a visual marker (SE-QI icon and QR code) indicates where using the Toolkit can help teams more effectively apply and deepen sustainability within their project.</a:t>
            </a:r>
          </a:p>
          <a:p>
            <a:endParaRPr lang="en-US" sz="1600" dirty="0">
              <a:solidFill>
                <a:srgbClr val="182F51"/>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17590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BBB99F0-8157-45E0-9E96-2FBB66A386E0}"/>
              </a:ext>
            </a:extLst>
          </p:cNvPr>
          <p:cNvSpPr/>
          <p:nvPr/>
        </p:nvSpPr>
        <p:spPr>
          <a:xfrm>
            <a:off x="357600" y="2028080"/>
            <a:ext cx="11476800" cy="3707935"/>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rtl="0" fontAlgn="base">
              <a:spcBef>
                <a:spcPts val="0"/>
              </a:spcBef>
              <a:spcAft>
                <a:spcPts val="0"/>
              </a:spcAft>
              <a:buFont typeface="Arial" panose="020B0604020202020204" pitchFamily="34" charset="0"/>
              <a:buChar char="•"/>
            </a:pPr>
            <a:r>
              <a:rPr lang="en-US" sz="1200" b="0" i="0" u="none" strike="noStrike" dirty="0">
                <a:solidFill>
                  <a:srgbClr val="182F51"/>
                </a:solidFill>
                <a:effectLst/>
                <a:latin typeface="Levenim MT" panose="02010502060101010101" pitchFamily="2" charset="-79"/>
                <a:cs typeface="Levenim MT" panose="02010502060101010101" pitchFamily="2" charset="-79"/>
              </a:rPr>
              <a:t>[Add text in point form or use flow charts to map out your process. </a:t>
            </a:r>
            <a:r>
              <a:rPr lang="en-US" sz="1200" dirty="0">
                <a:solidFill>
                  <a:srgbClr val="182F51"/>
                </a:solidFill>
                <a:latin typeface="Levenim MT" panose="02010502060101010101" pitchFamily="2" charset="-79"/>
                <a:cs typeface="Levenim MT" panose="02010502060101010101" pitchFamily="2" charset="-79"/>
              </a:rPr>
              <a:t>D</a:t>
            </a:r>
            <a:r>
              <a:rPr lang="en-US" sz="1200" b="0" i="0" u="none" strike="noStrike" dirty="0">
                <a:solidFill>
                  <a:srgbClr val="182F51"/>
                </a:solidFill>
                <a:effectLst/>
                <a:latin typeface="Levenim MT" panose="02010502060101010101" pitchFamily="2" charset="-79"/>
                <a:cs typeface="Levenim MT" panose="02010502060101010101" pitchFamily="2" charset="-79"/>
              </a:rPr>
              <a:t>iscuss the process at each of your respective sites and try to come up with a general flow that is likely to apply (with some variation) at most sites</a:t>
            </a:r>
            <a:r>
              <a:rPr lang="en-US" sz="1200" dirty="0">
                <a:solidFill>
                  <a:srgbClr val="182F51"/>
                </a:solidFill>
                <a:latin typeface="Levenim MT" panose="02010502060101010101" pitchFamily="2" charset="-79"/>
                <a:cs typeface="Levenim MT" panose="02010502060101010101" pitchFamily="2" charset="-79"/>
              </a:rPr>
              <a:t>]</a:t>
            </a: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p:txBody>
      </p:sp>
      <p:sp>
        <p:nvSpPr>
          <p:cNvPr id="8" name="Slide Number Placeholder 4">
            <a:extLst>
              <a:ext uri="{FF2B5EF4-FFF2-40B4-BE49-F238E27FC236}">
                <a16:creationId xmlns:a16="http://schemas.microsoft.com/office/drawing/2014/main" id="{58D8B7C1-26A8-442B-8D85-32CEDDBCB3A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10</a:t>
            </a:fld>
            <a:endParaRPr lang="en-CA"/>
          </a:p>
        </p:txBody>
      </p:sp>
      <p:grpSp>
        <p:nvGrpSpPr>
          <p:cNvPr id="9" name="Group 8">
            <a:extLst>
              <a:ext uri="{FF2B5EF4-FFF2-40B4-BE49-F238E27FC236}">
                <a16:creationId xmlns:a16="http://schemas.microsoft.com/office/drawing/2014/main" id="{205EB55A-D148-4B4D-9FBC-30AA1AEA8239}"/>
              </a:ext>
            </a:extLst>
          </p:cNvPr>
          <p:cNvGrpSpPr/>
          <p:nvPr/>
        </p:nvGrpSpPr>
        <p:grpSpPr>
          <a:xfrm>
            <a:off x="-27709" y="3083"/>
            <a:ext cx="12219709" cy="6854918"/>
            <a:chOff x="-27709" y="3083"/>
            <a:chExt cx="12219709" cy="6854918"/>
          </a:xfrm>
        </p:grpSpPr>
        <p:sp>
          <p:nvSpPr>
            <p:cNvPr id="10" name="Rectangle: Single Corner Rounded 9">
              <a:extLst>
                <a:ext uri="{FF2B5EF4-FFF2-40B4-BE49-F238E27FC236}">
                  <a16:creationId xmlns:a16="http://schemas.microsoft.com/office/drawing/2014/main" id="{DA19EB0F-619C-4566-8C4D-C3847AE63F3A}"/>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1" name="TextBox 10">
              <a:extLst>
                <a:ext uri="{FF2B5EF4-FFF2-40B4-BE49-F238E27FC236}">
                  <a16:creationId xmlns:a16="http://schemas.microsoft.com/office/drawing/2014/main" id="{CD343B14-FA4F-46ED-8874-08F3BD77109B}"/>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Current State of the System/Process</a:t>
              </a:r>
            </a:p>
          </p:txBody>
        </p:sp>
        <p:pic>
          <p:nvPicPr>
            <p:cNvPr id="12" name="Picture 11">
              <a:extLst>
                <a:ext uri="{FF2B5EF4-FFF2-40B4-BE49-F238E27FC236}">
                  <a16:creationId xmlns:a16="http://schemas.microsoft.com/office/drawing/2014/main" id="{6E2BF63B-5268-4637-8331-73EB2E62C599}"/>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3" name="Picture 12">
              <a:extLst>
                <a:ext uri="{FF2B5EF4-FFF2-40B4-BE49-F238E27FC236}">
                  <a16:creationId xmlns:a16="http://schemas.microsoft.com/office/drawing/2014/main" id="{F4E78868-5C06-4637-80AD-6E098077073B}"/>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4" name="Flowchart: Terminator 13">
              <a:extLst>
                <a:ext uri="{FF2B5EF4-FFF2-40B4-BE49-F238E27FC236}">
                  <a16:creationId xmlns:a16="http://schemas.microsoft.com/office/drawing/2014/main" id="{3D7C4670-71A2-4D11-AC9A-345E121E9969}"/>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6" name="TextBox 15">
            <a:extLst>
              <a:ext uri="{FF2B5EF4-FFF2-40B4-BE49-F238E27FC236}">
                <a16:creationId xmlns:a16="http://schemas.microsoft.com/office/drawing/2014/main" id="{CF0E4721-6659-49F3-88E2-5C882D192FC4}"/>
              </a:ext>
            </a:extLst>
          </p:cNvPr>
          <p:cNvSpPr txBox="1"/>
          <p:nvPr/>
        </p:nvSpPr>
        <p:spPr>
          <a:xfrm>
            <a:off x="519238" y="1340709"/>
            <a:ext cx="10970496" cy="396199"/>
          </a:xfrm>
          <a:prstGeom prst="rect">
            <a:avLst/>
          </a:prstGeom>
          <a:noFill/>
        </p:spPr>
        <p:txBody>
          <a:bodyPr wrap="square" rtlCol="0">
            <a:spAutoFit/>
          </a:bodyPr>
          <a:lstStyle/>
          <a:p>
            <a:pPr lvl="0" indent="12700">
              <a:lnSpc>
                <a:spcPct val="107000"/>
              </a:lnSpc>
              <a:spcAft>
                <a:spcPts val="800"/>
              </a:spcAft>
              <a:tabLst>
                <a:tab pos="0" algn="l"/>
              </a:tabLst>
            </a:pPr>
            <a:r>
              <a:rPr lang="en-US" sz="200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What do things look like today?</a:t>
            </a:r>
            <a:endParaRPr lang="en-CA" sz="20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71000F78-0B01-41E4-B066-7E701C3866B0}"/>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4</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3D21B06B-63F9-0B2F-F81F-AD25E4097EBF}"/>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10</a:t>
            </a:fld>
            <a:endParaRPr lang="en-CA"/>
          </a:p>
        </p:txBody>
      </p:sp>
    </p:spTree>
    <p:extLst>
      <p:ext uri="{BB962C8B-B14F-4D97-AF65-F5344CB8AC3E}">
        <p14:creationId xmlns:p14="http://schemas.microsoft.com/office/powerpoint/2010/main" val="347474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58D8B7C1-26A8-442B-8D85-32CEDDBCB3A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11</a:t>
            </a:fld>
            <a:endParaRPr lang="en-CA"/>
          </a:p>
        </p:txBody>
      </p:sp>
      <p:grpSp>
        <p:nvGrpSpPr>
          <p:cNvPr id="9" name="Group 8">
            <a:extLst>
              <a:ext uri="{FF2B5EF4-FFF2-40B4-BE49-F238E27FC236}">
                <a16:creationId xmlns:a16="http://schemas.microsoft.com/office/drawing/2014/main" id="{205EB55A-D148-4B4D-9FBC-30AA1AEA8239}"/>
              </a:ext>
            </a:extLst>
          </p:cNvPr>
          <p:cNvGrpSpPr/>
          <p:nvPr/>
        </p:nvGrpSpPr>
        <p:grpSpPr>
          <a:xfrm>
            <a:off x="-27709" y="3083"/>
            <a:ext cx="12219709" cy="6854918"/>
            <a:chOff x="-27709" y="3083"/>
            <a:chExt cx="12219709" cy="6854918"/>
          </a:xfrm>
        </p:grpSpPr>
        <p:sp>
          <p:nvSpPr>
            <p:cNvPr id="10" name="Rectangle: Single Corner Rounded 9">
              <a:extLst>
                <a:ext uri="{FF2B5EF4-FFF2-40B4-BE49-F238E27FC236}">
                  <a16:creationId xmlns:a16="http://schemas.microsoft.com/office/drawing/2014/main" id="{DA19EB0F-619C-4566-8C4D-C3847AE63F3A}"/>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1" name="TextBox 10">
              <a:extLst>
                <a:ext uri="{FF2B5EF4-FFF2-40B4-BE49-F238E27FC236}">
                  <a16:creationId xmlns:a16="http://schemas.microsoft.com/office/drawing/2014/main" id="{CD343B14-FA4F-46ED-8874-08F3BD77109B}"/>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Century Gothic" panose="020B0502020202020204" pitchFamily="34" charset="0"/>
                </a:rPr>
                <a:t>Current State of the System/Process</a:t>
              </a:r>
            </a:p>
          </p:txBody>
        </p:sp>
        <p:pic>
          <p:nvPicPr>
            <p:cNvPr id="12" name="Picture 11">
              <a:extLst>
                <a:ext uri="{FF2B5EF4-FFF2-40B4-BE49-F238E27FC236}">
                  <a16:creationId xmlns:a16="http://schemas.microsoft.com/office/drawing/2014/main" id="{6E2BF63B-5268-4637-8331-73EB2E62C599}"/>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3" name="Picture 12">
              <a:extLst>
                <a:ext uri="{FF2B5EF4-FFF2-40B4-BE49-F238E27FC236}">
                  <a16:creationId xmlns:a16="http://schemas.microsoft.com/office/drawing/2014/main" id="{F4E78868-5C06-4637-80AD-6E098077073B}"/>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4" name="Flowchart: Terminator 13">
              <a:extLst>
                <a:ext uri="{FF2B5EF4-FFF2-40B4-BE49-F238E27FC236}">
                  <a16:creationId xmlns:a16="http://schemas.microsoft.com/office/drawing/2014/main" id="{3D7C4670-71A2-4D11-AC9A-345E121E9969}"/>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6" name="TextBox 15">
            <a:extLst>
              <a:ext uri="{FF2B5EF4-FFF2-40B4-BE49-F238E27FC236}">
                <a16:creationId xmlns:a16="http://schemas.microsoft.com/office/drawing/2014/main" id="{CF0E4721-6659-49F3-88E2-5C882D192FC4}"/>
              </a:ext>
            </a:extLst>
          </p:cNvPr>
          <p:cNvSpPr txBox="1"/>
          <p:nvPr/>
        </p:nvSpPr>
        <p:spPr>
          <a:xfrm>
            <a:off x="749382" y="1357062"/>
            <a:ext cx="10970496" cy="396199"/>
          </a:xfrm>
          <a:prstGeom prst="rect">
            <a:avLst/>
          </a:prstGeom>
          <a:noFill/>
        </p:spPr>
        <p:txBody>
          <a:bodyPr wrap="square" rtlCol="0">
            <a:spAutoFit/>
          </a:bodyPr>
          <a:lstStyle/>
          <a:p>
            <a:pPr lvl="0" indent="12700">
              <a:lnSpc>
                <a:spcPct val="107000"/>
              </a:lnSpc>
              <a:spcAft>
                <a:spcPts val="800"/>
              </a:spcAft>
              <a:tabLst>
                <a:tab pos="0" algn="l"/>
              </a:tabLst>
            </a:pPr>
            <a:r>
              <a:rPr lang="en-US" sz="2000">
                <a:solidFill>
                  <a:srgbClr val="182F51"/>
                </a:solidFill>
                <a:latin typeface="Century Gothic" panose="020B0502020202020204" pitchFamily="34" charset="0"/>
                <a:ea typeface="Calibri" panose="020F0502020204030204" pitchFamily="34" charset="0"/>
                <a:cs typeface="Times New Roman" panose="02020603050405020304" pitchFamily="18" charset="0"/>
              </a:rPr>
              <a:t>Tool: Process Map</a:t>
            </a:r>
            <a:endParaRPr lang="en-CA" sz="20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71000F78-0B01-41E4-B066-7E701C3866B0}"/>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4</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3D21B06B-63F9-0B2F-F81F-AD25E4097EBF}"/>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11</a:t>
            </a:fld>
            <a:endParaRPr lang="en-CA"/>
          </a:p>
        </p:txBody>
      </p:sp>
      <p:sp>
        <p:nvSpPr>
          <p:cNvPr id="2" name="TextBox 1">
            <a:extLst>
              <a:ext uri="{FF2B5EF4-FFF2-40B4-BE49-F238E27FC236}">
                <a16:creationId xmlns:a16="http://schemas.microsoft.com/office/drawing/2014/main" id="{F9F56F91-842E-0C1D-68A0-598BE492771C}"/>
              </a:ext>
            </a:extLst>
          </p:cNvPr>
          <p:cNvSpPr txBox="1"/>
          <p:nvPr/>
        </p:nvSpPr>
        <p:spPr>
          <a:xfrm>
            <a:off x="660279" y="1982755"/>
            <a:ext cx="4604888" cy="2031325"/>
          </a:xfrm>
          <a:prstGeom prst="rect">
            <a:avLst/>
          </a:prstGeom>
          <a:noFill/>
        </p:spPr>
        <p:txBody>
          <a:bodyPr wrap="square">
            <a:spAutoFit/>
          </a:bodyPr>
          <a:lstStyle/>
          <a:p>
            <a:r>
              <a:rPr lang="en-US" sz="1400" b="1" dirty="0">
                <a:solidFill>
                  <a:srgbClr val="182F51"/>
                </a:solidFill>
                <a:latin typeface="Levenim MT" panose="02010502060101010101" pitchFamily="2" charset="-79"/>
                <a:cs typeface="Levenim MT" panose="02010502060101010101" pitchFamily="2" charset="-79"/>
              </a:rPr>
              <a:t>What:</a:t>
            </a:r>
            <a:r>
              <a:rPr lang="en-US" sz="1400" dirty="0">
                <a:solidFill>
                  <a:srgbClr val="182F51"/>
                </a:solidFill>
                <a:latin typeface="Levenim MT" panose="02010502060101010101" pitchFamily="2" charset="-79"/>
                <a:cs typeface="Levenim MT" panose="02010502060101010101" pitchFamily="2" charset="-79"/>
              </a:rPr>
              <a:t> Visual tool showing each step and decision point in a process. Helps teams understand how a process currently works.</a:t>
            </a:r>
          </a:p>
          <a:p>
            <a:r>
              <a:rPr lang="en-US" sz="1400" b="1" dirty="0">
                <a:solidFill>
                  <a:srgbClr val="182F51"/>
                </a:solidFill>
                <a:latin typeface="Levenim MT" panose="02010502060101010101" pitchFamily="2" charset="-79"/>
                <a:cs typeface="Levenim MT" panose="02010502060101010101" pitchFamily="2" charset="-79"/>
              </a:rPr>
              <a:t>How:</a:t>
            </a:r>
            <a:endParaRPr lang="en-US" sz="1400" dirty="0">
              <a:solidFill>
                <a:srgbClr val="182F51"/>
              </a:solidFill>
              <a:latin typeface="Levenim MT" panose="02010502060101010101" pitchFamily="2" charset="-79"/>
              <a:cs typeface="Levenim MT" panose="02010502060101010101" pitchFamily="2" charset="-79"/>
            </a:endParaRPr>
          </a:p>
          <a:p>
            <a:pPr>
              <a:buFont typeface="Arial" panose="020B0604020202020204" pitchFamily="34" charset="0"/>
              <a:buChar char="•"/>
            </a:pPr>
            <a:r>
              <a:rPr lang="en-US" sz="1400" dirty="0">
                <a:solidFill>
                  <a:srgbClr val="182F51"/>
                </a:solidFill>
                <a:latin typeface="Levenim MT" panose="02010502060101010101" pitchFamily="2" charset="-79"/>
                <a:cs typeface="Levenim MT" panose="02010502060101010101" pitchFamily="2" charset="-79"/>
              </a:rPr>
              <a:t>List steps and decision points, and connect them with arrows to show flow</a:t>
            </a:r>
          </a:p>
          <a:p>
            <a:r>
              <a:rPr lang="en-US" sz="1400" b="1" dirty="0">
                <a:solidFill>
                  <a:srgbClr val="182F51"/>
                </a:solidFill>
                <a:latin typeface="Levenim MT" panose="02010502060101010101" pitchFamily="2" charset="-79"/>
                <a:cs typeface="Levenim MT" panose="02010502060101010101" pitchFamily="2" charset="-79"/>
              </a:rPr>
              <a:t>Use:</a:t>
            </a:r>
            <a:endParaRPr lang="en-US" sz="1400" dirty="0">
              <a:solidFill>
                <a:srgbClr val="182F51"/>
              </a:solidFill>
              <a:latin typeface="Levenim MT" panose="02010502060101010101" pitchFamily="2" charset="-79"/>
              <a:cs typeface="Levenim MT" panose="02010502060101010101" pitchFamily="2" charset="-79"/>
            </a:endParaRPr>
          </a:p>
          <a:p>
            <a:pPr>
              <a:buFont typeface="Arial" panose="020B0604020202020204" pitchFamily="34" charset="0"/>
              <a:buChar char="•"/>
            </a:pPr>
            <a:r>
              <a:rPr lang="en-US" sz="1400" dirty="0">
                <a:solidFill>
                  <a:srgbClr val="182F51"/>
                </a:solidFill>
                <a:latin typeface="Levenim MT" panose="02010502060101010101" pitchFamily="2" charset="-79"/>
                <a:cs typeface="Levenim MT" panose="02010502060101010101" pitchFamily="2" charset="-79"/>
              </a:rPr>
              <a:t>Identify delays, duplication, communication gaps, or non-value-adding steps</a:t>
            </a:r>
          </a:p>
        </p:txBody>
      </p:sp>
      <p:grpSp>
        <p:nvGrpSpPr>
          <p:cNvPr id="86" name="Group 85">
            <a:extLst>
              <a:ext uri="{FF2B5EF4-FFF2-40B4-BE49-F238E27FC236}">
                <a16:creationId xmlns:a16="http://schemas.microsoft.com/office/drawing/2014/main" id="{2CC18566-49DB-EF3F-28EC-50D761B0CA15}"/>
              </a:ext>
            </a:extLst>
          </p:cNvPr>
          <p:cNvGrpSpPr/>
          <p:nvPr/>
        </p:nvGrpSpPr>
        <p:grpSpPr>
          <a:xfrm>
            <a:off x="5705747" y="1533316"/>
            <a:ext cx="5735247" cy="4053831"/>
            <a:chOff x="4960821" y="1597026"/>
            <a:chExt cx="5735247" cy="4053831"/>
          </a:xfrm>
        </p:grpSpPr>
        <p:sp>
          <p:nvSpPr>
            <p:cNvPr id="5" name="Oval 4">
              <a:extLst>
                <a:ext uri="{FF2B5EF4-FFF2-40B4-BE49-F238E27FC236}">
                  <a16:creationId xmlns:a16="http://schemas.microsoft.com/office/drawing/2014/main" id="{3B841184-41F6-1905-A7CC-B1C3A54C9EE6}"/>
                </a:ext>
              </a:extLst>
            </p:cNvPr>
            <p:cNvSpPr/>
            <p:nvPr/>
          </p:nvSpPr>
          <p:spPr>
            <a:xfrm>
              <a:off x="4960821" y="1695873"/>
              <a:ext cx="813732" cy="392159"/>
            </a:xfrm>
            <a:prstGeom prst="ellipse">
              <a:avLst/>
            </a:prstGeom>
            <a:solidFill>
              <a:schemeClr val="accent3"/>
            </a:solidFill>
            <a:ln w="9525">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Start</a:t>
              </a:r>
              <a:endParaRPr lang="en-CA" sz="1100">
                <a:solidFill>
                  <a:srgbClr val="182F51"/>
                </a:solidFill>
                <a:latin typeface="Levenim MT" panose="02010502060101010101" pitchFamily="2" charset="-79"/>
                <a:cs typeface="Levenim MT" panose="02010502060101010101" pitchFamily="2" charset="-79"/>
              </a:endParaRPr>
            </a:p>
          </p:txBody>
        </p:sp>
        <p:sp>
          <p:nvSpPr>
            <p:cNvPr id="6" name="Rectangle 5">
              <a:extLst>
                <a:ext uri="{FF2B5EF4-FFF2-40B4-BE49-F238E27FC236}">
                  <a16:creationId xmlns:a16="http://schemas.microsoft.com/office/drawing/2014/main" id="{E6849981-4B9B-A5D1-23F1-F91C8584FAA3}"/>
                </a:ext>
              </a:extLst>
            </p:cNvPr>
            <p:cNvSpPr/>
            <p:nvPr/>
          </p:nvSpPr>
          <p:spPr>
            <a:xfrm>
              <a:off x="6141713" y="1598726"/>
              <a:ext cx="1215231" cy="589058"/>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Activity</a:t>
              </a:r>
            </a:p>
          </p:txBody>
        </p:sp>
        <p:sp>
          <p:nvSpPr>
            <p:cNvPr id="15" name="Rectangle 14">
              <a:extLst>
                <a:ext uri="{FF2B5EF4-FFF2-40B4-BE49-F238E27FC236}">
                  <a16:creationId xmlns:a16="http://schemas.microsoft.com/office/drawing/2014/main" id="{A98BCEB9-34CE-3BA8-AEEB-F459D50A6342}"/>
                </a:ext>
              </a:extLst>
            </p:cNvPr>
            <p:cNvSpPr/>
            <p:nvPr/>
          </p:nvSpPr>
          <p:spPr>
            <a:xfrm>
              <a:off x="7771409" y="1597876"/>
              <a:ext cx="1215231" cy="589058"/>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Activity</a:t>
              </a:r>
            </a:p>
          </p:txBody>
        </p:sp>
        <p:sp>
          <p:nvSpPr>
            <p:cNvPr id="18" name="Rectangle 17">
              <a:extLst>
                <a:ext uri="{FF2B5EF4-FFF2-40B4-BE49-F238E27FC236}">
                  <a16:creationId xmlns:a16="http://schemas.microsoft.com/office/drawing/2014/main" id="{E43D9A61-A96A-AAA4-6D82-F2690D9059A4}"/>
                </a:ext>
              </a:extLst>
            </p:cNvPr>
            <p:cNvSpPr/>
            <p:nvPr/>
          </p:nvSpPr>
          <p:spPr>
            <a:xfrm>
              <a:off x="9401105" y="1597026"/>
              <a:ext cx="1215231" cy="589058"/>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Activity</a:t>
              </a:r>
            </a:p>
          </p:txBody>
        </p:sp>
        <p:cxnSp>
          <p:nvCxnSpPr>
            <p:cNvPr id="19" name="Straight Arrow Connector 18">
              <a:extLst>
                <a:ext uri="{FF2B5EF4-FFF2-40B4-BE49-F238E27FC236}">
                  <a16:creationId xmlns:a16="http://schemas.microsoft.com/office/drawing/2014/main" id="{CA7B4E7D-2D2C-FCCB-BA2E-292B8AD42B92}"/>
                </a:ext>
              </a:extLst>
            </p:cNvPr>
            <p:cNvCxnSpPr>
              <a:cxnSpLocks/>
              <a:stCxn id="6" idx="3"/>
              <a:endCxn id="15" idx="1"/>
            </p:cNvCxnSpPr>
            <p:nvPr/>
          </p:nvCxnSpPr>
          <p:spPr>
            <a:xfrm flipV="1">
              <a:off x="7356944" y="1892405"/>
              <a:ext cx="414465" cy="850"/>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D5866FA-BB57-11DF-10F9-76F59A4B7581}"/>
                </a:ext>
              </a:extLst>
            </p:cNvPr>
            <p:cNvCxnSpPr>
              <a:cxnSpLocks/>
              <a:stCxn id="15" idx="3"/>
              <a:endCxn id="18" idx="1"/>
            </p:cNvCxnSpPr>
            <p:nvPr/>
          </p:nvCxnSpPr>
          <p:spPr>
            <a:xfrm flipV="1">
              <a:off x="8986640" y="1891555"/>
              <a:ext cx="414465" cy="850"/>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8D222B7-AA2D-2EA4-D22E-FA0D8328C6FE}"/>
                </a:ext>
              </a:extLst>
            </p:cNvPr>
            <p:cNvCxnSpPr>
              <a:cxnSpLocks/>
              <a:stCxn id="5" idx="6"/>
              <a:endCxn id="6" idx="1"/>
            </p:cNvCxnSpPr>
            <p:nvPr/>
          </p:nvCxnSpPr>
          <p:spPr>
            <a:xfrm>
              <a:off x="5774553" y="1891953"/>
              <a:ext cx="367160" cy="1302"/>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Delay 31">
              <a:extLst>
                <a:ext uri="{FF2B5EF4-FFF2-40B4-BE49-F238E27FC236}">
                  <a16:creationId xmlns:a16="http://schemas.microsoft.com/office/drawing/2014/main" id="{337E4254-90ED-71A2-032F-5495159A7C8D}"/>
                </a:ext>
              </a:extLst>
            </p:cNvPr>
            <p:cNvSpPr/>
            <p:nvPr/>
          </p:nvSpPr>
          <p:spPr>
            <a:xfrm>
              <a:off x="5638373" y="2657058"/>
              <a:ext cx="720482" cy="720482"/>
            </a:xfrm>
            <a:prstGeom prst="flowChartDelay">
              <a:avLst/>
            </a:prstGeom>
            <a:solidFill>
              <a:schemeClr val="accent4">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Delay</a:t>
              </a:r>
              <a:endParaRPr lang="en-CA" sz="1100">
                <a:solidFill>
                  <a:srgbClr val="182F51"/>
                </a:solidFill>
                <a:latin typeface="Levenim MT" panose="02010502060101010101" pitchFamily="2" charset="-79"/>
                <a:cs typeface="Levenim MT" panose="02010502060101010101" pitchFamily="2" charset="-79"/>
              </a:endParaRPr>
            </a:p>
          </p:txBody>
        </p:sp>
        <p:cxnSp>
          <p:nvCxnSpPr>
            <p:cNvPr id="34" name="Connector: Elbow 33">
              <a:extLst>
                <a:ext uri="{FF2B5EF4-FFF2-40B4-BE49-F238E27FC236}">
                  <a16:creationId xmlns:a16="http://schemas.microsoft.com/office/drawing/2014/main" id="{6B323DAC-87E0-A89F-BE7D-2C7FE180D7B3}"/>
                </a:ext>
              </a:extLst>
            </p:cNvPr>
            <p:cNvCxnSpPr>
              <a:cxnSpLocks/>
              <a:stCxn id="18" idx="3"/>
              <a:endCxn id="32" idx="1"/>
            </p:cNvCxnSpPr>
            <p:nvPr/>
          </p:nvCxnSpPr>
          <p:spPr>
            <a:xfrm flipH="1">
              <a:off x="5638373" y="1891555"/>
              <a:ext cx="4977963" cy="1125744"/>
            </a:xfrm>
            <a:prstGeom prst="bentConnector5">
              <a:avLst>
                <a:gd name="adj1" fmla="val -4592"/>
                <a:gd name="adj2" fmla="val 47081"/>
                <a:gd name="adj3" fmla="val 108637"/>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EE156D1-03E8-7431-2178-1A71FBDDBF07}"/>
                </a:ext>
              </a:extLst>
            </p:cNvPr>
            <p:cNvSpPr/>
            <p:nvPr/>
          </p:nvSpPr>
          <p:spPr>
            <a:xfrm>
              <a:off x="6818294" y="2719134"/>
              <a:ext cx="1215231" cy="589058"/>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Activity</a:t>
              </a:r>
            </a:p>
          </p:txBody>
        </p:sp>
        <p:sp>
          <p:nvSpPr>
            <p:cNvPr id="37" name="Diamond 36">
              <a:extLst>
                <a:ext uri="{FF2B5EF4-FFF2-40B4-BE49-F238E27FC236}">
                  <a16:creationId xmlns:a16="http://schemas.microsoft.com/office/drawing/2014/main" id="{F087585C-7703-3E1B-8E0C-239D2F65C8EB}"/>
                </a:ext>
              </a:extLst>
            </p:cNvPr>
            <p:cNvSpPr/>
            <p:nvPr/>
          </p:nvSpPr>
          <p:spPr>
            <a:xfrm>
              <a:off x="5444455" y="3748387"/>
              <a:ext cx="914400" cy="914400"/>
            </a:xfrm>
            <a:prstGeom prst="diamond">
              <a:avLst/>
            </a:prstGeom>
            <a:solidFill>
              <a:schemeClr val="accent2">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00">
                <a:solidFill>
                  <a:srgbClr val="182F51"/>
                </a:solidFill>
                <a:latin typeface="Levenim MT" panose="02010502060101010101" pitchFamily="2" charset="-79"/>
                <a:cs typeface="Levenim MT" panose="02010502060101010101" pitchFamily="2" charset="-79"/>
              </a:endParaRPr>
            </a:p>
          </p:txBody>
        </p:sp>
        <p:sp>
          <p:nvSpPr>
            <p:cNvPr id="38" name="Rectangle 37">
              <a:extLst>
                <a:ext uri="{FF2B5EF4-FFF2-40B4-BE49-F238E27FC236}">
                  <a16:creationId xmlns:a16="http://schemas.microsoft.com/office/drawing/2014/main" id="{A6AE7088-F186-FC8B-D423-DA37FAF1F30C}"/>
                </a:ext>
              </a:extLst>
            </p:cNvPr>
            <p:cNvSpPr/>
            <p:nvPr/>
          </p:nvSpPr>
          <p:spPr>
            <a:xfrm>
              <a:off x="6818294" y="3910929"/>
              <a:ext cx="1215231" cy="589058"/>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Activity</a:t>
              </a:r>
            </a:p>
          </p:txBody>
        </p:sp>
        <p:sp>
          <p:nvSpPr>
            <p:cNvPr id="39" name="Rectangle 38">
              <a:extLst>
                <a:ext uri="{FF2B5EF4-FFF2-40B4-BE49-F238E27FC236}">
                  <a16:creationId xmlns:a16="http://schemas.microsoft.com/office/drawing/2014/main" id="{D67470B9-795E-B026-04B1-651482BB1C4D}"/>
                </a:ext>
              </a:extLst>
            </p:cNvPr>
            <p:cNvSpPr/>
            <p:nvPr/>
          </p:nvSpPr>
          <p:spPr>
            <a:xfrm>
              <a:off x="5294039" y="5061799"/>
              <a:ext cx="1215231" cy="589058"/>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Activity</a:t>
              </a:r>
            </a:p>
          </p:txBody>
        </p:sp>
        <p:sp>
          <p:nvSpPr>
            <p:cNvPr id="41" name="TextBox 40">
              <a:extLst>
                <a:ext uri="{FF2B5EF4-FFF2-40B4-BE49-F238E27FC236}">
                  <a16:creationId xmlns:a16="http://schemas.microsoft.com/office/drawing/2014/main" id="{5DFFB14B-521C-35F6-2EF3-207CF73546CC}"/>
                </a:ext>
              </a:extLst>
            </p:cNvPr>
            <p:cNvSpPr txBox="1"/>
            <p:nvPr/>
          </p:nvSpPr>
          <p:spPr>
            <a:xfrm>
              <a:off x="5440132" y="4019238"/>
              <a:ext cx="914400" cy="430887"/>
            </a:xfrm>
            <a:prstGeom prst="rect">
              <a:avLst/>
            </a:prstGeom>
            <a:noFill/>
            <a:ln>
              <a:noFill/>
            </a:ln>
          </p:spPr>
          <p:txBody>
            <a:bodyPr wrap="square">
              <a:spAutoFit/>
            </a:bodyPr>
            <a:lstStyle/>
            <a:p>
              <a:pPr algn="ctr"/>
              <a:r>
                <a:rPr lang="en-CA" sz="1100">
                  <a:solidFill>
                    <a:srgbClr val="182F51"/>
                  </a:solidFill>
                  <a:latin typeface="Levenim MT" panose="02010502060101010101" pitchFamily="2" charset="-79"/>
                  <a:cs typeface="Levenim MT" panose="02010502060101010101" pitchFamily="2" charset="-79"/>
                </a:rPr>
                <a:t>Decision </a:t>
              </a:r>
            </a:p>
            <a:p>
              <a:pPr algn="ctr"/>
              <a:r>
                <a:rPr lang="en-CA" sz="1100">
                  <a:solidFill>
                    <a:srgbClr val="182F51"/>
                  </a:solidFill>
                  <a:latin typeface="Levenim MT" panose="02010502060101010101" pitchFamily="2" charset="-79"/>
                  <a:cs typeface="Levenim MT" panose="02010502060101010101" pitchFamily="2" charset="-79"/>
                </a:rPr>
                <a:t>Point</a:t>
              </a:r>
            </a:p>
          </p:txBody>
        </p:sp>
        <p:sp>
          <p:nvSpPr>
            <p:cNvPr id="42" name="Oval 41">
              <a:extLst>
                <a:ext uri="{FF2B5EF4-FFF2-40B4-BE49-F238E27FC236}">
                  <a16:creationId xmlns:a16="http://schemas.microsoft.com/office/drawing/2014/main" id="{AF3D24CD-54C9-8F58-776F-63CD7FC477F6}"/>
                </a:ext>
              </a:extLst>
            </p:cNvPr>
            <p:cNvSpPr/>
            <p:nvPr/>
          </p:nvSpPr>
          <p:spPr>
            <a:xfrm>
              <a:off x="6884940" y="5172451"/>
              <a:ext cx="813732" cy="392159"/>
            </a:xfrm>
            <a:prstGeom prst="ellipse">
              <a:avLst/>
            </a:prstGeom>
            <a:solidFill>
              <a:schemeClr val="accent3"/>
            </a:solidFill>
            <a:ln w="9525">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End</a:t>
              </a:r>
              <a:endParaRPr lang="en-CA" sz="1100">
                <a:solidFill>
                  <a:srgbClr val="182F51"/>
                </a:solidFill>
                <a:latin typeface="Levenim MT" panose="02010502060101010101" pitchFamily="2" charset="-79"/>
                <a:cs typeface="Levenim MT" panose="02010502060101010101" pitchFamily="2" charset="-79"/>
              </a:endParaRPr>
            </a:p>
          </p:txBody>
        </p:sp>
        <p:sp>
          <p:nvSpPr>
            <p:cNvPr id="43" name="Oval 42">
              <a:extLst>
                <a:ext uri="{FF2B5EF4-FFF2-40B4-BE49-F238E27FC236}">
                  <a16:creationId xmlns:a16="http://schemas.microsoft.com/office/drawing/2014/main" id="{DC4F9373-AF1C-A635-8FAC-290BAC99BF4D}"/>
                </a:ext>
              </a:extLst>
            </p:cNvPr>
            <p:cNvSpPr/>
            <p:nvPr/>
          </p:nvSpPr>
          <p:spPr>
            <a:xfrm>
              <a:off x="9882336" y="4007309"/>
              <a:ext cx="813732" cy="392159"/>
            </a:xfrm>
            <a:prstGeom prst="ellipse">
              <a:avLst/>
            </a:prstGeom>
            <a:solidFill>
              <a:schemeClr val="accent3"/>
            </a:solidFill>
            <a:ln w="9525">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End</a:t>
              </a:r>
              <a:endParaRPr lang="en-CA" sz="1100">
                <a:solidFill>
                  <a:srgbClr val="182F51"/>
                </a:solidFill>
                <a:latin typeface="Levenim MT" panose="02010502060101010101" pitchFamily="2" charset="-79"/>
                <a:cs typeface="Levenim MT" panose="02010502060101010101" pitchFamily="2" charset="-79"/>
              </a:endParaRPr>
            </a:p>
          </p:txBody>
        </p:sp>
        <p:cxnSp>
          <p:nvCxnSpPr>
            <p:cNvPr id="44" name="Straight Arrow Connector 43">
              <a:extLst>
                <a:ext uri="{FF2B5EF4-FFF2-40B4-BE49-F238E27FC236}">
                  <a16:creationId xmlns:a16="http://schemas.microsoft.com/office/drawing/2014/main" id="{34AFB1A1-4B8C-3148-7CF2-87E6C32795C9}"/>
                </a:ext>
              </a:extLst>
            </p:cNvPr>
            <p:cNvCxnSpPr>
              <a:cxnSpLocks/>
              <a:stCxn id="32" idx="3"/>
              <a:endCxn id="36" idx="1"/>
            </p:cNvCxnSpPr>
            <p:nvPr/>
          </p:nvCxnSpPr>
          <p:spPr>
            <a:xfrm flipV="1">
              <a:off x="6358855" y="3013663"/>
              <a:ext cx="459439" cy="3636"/>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47" name="Flowchart: Delay 46">
              <a:extLst>
                <a:ext uri="{FF2B5EF4-FFF2-40B4-BE49-F238E27FC236}">
                  <a16:creationId xmlns:a16="http://schemas.microsoft.com/office/drawing/2014/main" id="{A2C72B0E-7BDA-A59C-4AE1-DB3B90C422EF}"/>
                </a:ext>
              </a:extLst>
            </p:cNvPr>
            <p:cNvSpPr/>
            <p:nvPr/>
          </p:nvSpPr>
          <p:spPr>
            <a:xfrm>
              <a:off x="8455118" y="2657058"/>
              <a:ext cx="720482" cy="720482"/>
            </a:xfrm>
            <a:prstGeom prst="flowChartDelay">
              <a:avLst/>
            </a:prstGeom>
            <a:solidFill>
              <a:schemeClr val="accent4">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Delay</a:t>
              </a:r>
              <a:endParaRPr lang="en-CA" sz="1100">
                <a:solidFill>
                  <a:srgbClr val="182F51"/>
                </a:solidFill>
                <a:latin typeface="Levenim MT" panose="02010502060101010101" pitchFamily="2" charset="-79"/>
                <a:cs typeface="Levenim MT" panose="02010502060101010101" pitchFamily="2" charset="-79"/>
              </a:endParaRPr>
            </a:p>
          </p:txBody>
        </p:sp>
        <p:cxnSp>
          <p:nvCxnSpPr>
            <p:cNvPr id="51" name="Straight Arrow Connector 50">
              <a:extLst>
                <a:ext uri="{FF2B5EF4-FFF2-40B4-BE49-F238E27FC236}">
                  <a16:creationId xmlns:a16="http://schemas.microsoft.com/office/drawing/2014/main" id="{502FB25C-652C-64EE-5B92-BED73D93BB19}"/>
                </a:ext>
              </a:extLst>
            </p:cNvPr>
            <p:cNvCxnSpPr>
              <a:cxnSpLocks/>
              <a:stCxn id="36" idx="3"/>
              <a:endCxn id="47" idx="1"/>
            </p:cNvCxnSpPr>
            <p:nvPr/>
          </p:nvCxnSpPr>
          <p:spPr>
            <a:xfrm>
              <a:off x="8033525" y="3013663"/>
              <a:ext cx="421593" cy="3636"/>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B1D1B4F-AE09-CD82-1B6D-ED568E9014D7}"/>
                </a:ext>
              </a:extLst>
            </p:cNvPr>
            <p:cNvSpPr/>
            <p:nvPr/>
          </p:nvSpPr>
          <p:spPr>
            <a:xfrm>
              <a:off x="9480837" y="2723044"/>
              <a:ext cx="1215231" cy="589058"/>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Activity</a:t>
              </a:r>
              <a:endParaRPr lang="en-CA" sz="1100">
                <a:solidFill>
                  <a:srgbClr val="182F51"/>
                </a:solidFill>
                <a:latin typeface="Levenim MT" panose="02010502060101010101" pitchFamily="2" charset="-79"/>
                <a:cs typeface="Levenim MT" panose="02010502060101010101" pitchFamily="2" charset="-79"/>
              </a:endParaRPr>
            </a:p>
          </p:txBody>
        </p:sp>
        <p:cxnSp>
          <p:nvCxnSpPr>
            <p:cNvPr id="55" name="Straight Arrow Connector 54">
              <a:extLst>
                <a:ext uri="{FF2B5EF4-FFF2-40B4-BE49-F238E27FC236}">
                  <a16:creationId xmlns:a16="http://schemas.microsoft.com/office/drawing/2014/main" id="{6A47166F-0DA1-1CA7-2337-D864DED52D3F}"/>
                </a:ext>
              </a:extLst>
            </p:cNvPr>
            <p:cNvCxnSpPr>
              <a:cxnSpLocks/>
              <a:stCxn id="47" idx="3"/>
              <a:endCxn id="54" idx="1"/>
            </p:cNvCxnSpPr>
            <p:nvPr/>
          </p:nvCxnSpPr>
          <p:spPr>
            <a:xfrm>
              <a:off x="9175600" y="3017299"/>
              <a:ext cx="305237" cy="274"/>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EF5A9CD1-F12A-1853-1443-CBD8DDCB8158}"/>
                </a:ext>
              </a:extLst>
            </p:cNvPr>
            <p:cNvCxnSpPr>
              <a:cxnSpLocks/>
              <a:stCxn id="54" idx="3"/>
              <a:endCxn id="37" idx="1"/>
            </p:cNvCxnSpPr>
            <p:nvPr/>
          </p:nvCxnSpPr>
          <p:spPr>
            <a:xfrm flipH="1">
              <a:off x="5444455" y="3017573"/>
              <a:ext cx="5251613" cy="1188014"/>
            </a:xfrm>
            <a:prstGeom prst="bentConnector5">
              <a:avLst>
                <a:gd name="adj1" fmla="val -4353"/>
                <a:gd name="adj2" fmla="val 43154"/>
                <a:gd name="adj3" fmla="val 104353"/>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BACD0FF-6CDA-6A6F-3FDC-94B3B38F0CC8}"/>
                </a:ext>
              </a:extLst>
            </p:cNvPr>
            <p:cNvCxnSpPr>
              <a:cxnSpLocks/>
              <a:stCxn id="37" idx="2"/>
              <a:endCxn id="39" idx="0"/>
            </p:cNvCxnSpPr>
            <p:nvPr/>
          </p:nvCxnSpPr>
          <p:spPr>
            <a:xfrm>
              <a:off x="5901655" y="4662787"/>
              <a:ext cx="0" cy="399012"/>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0C7AE6D-7B9E-23DB-2CEA-E1B1B579BACD}"/>
                </a:ext>
              </a:extLst>
            </p:cNvPr>
            <p:cNvCxnSpPr>
              <a:cxnSpLocks/>
              <a:stCxn id="37" idx="3"/>
              <a:endCxn id="38" idx="1"/>
            </p:cNvCxnSpPr>
            <p:nvPr/>
          </p:nvCxnSpPr>
          <p:spPr>
            <a:xfrm flipV="1">
              <a:off x="6358855" y="4205458"/>
              <a:ext cx="459439" cy="129"/>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CBFD4B89-44BA-3012-265F-579A21C45CAC}"/>
                </a:ext>
              </a:extLst>
            </p:cNvPr>
            <p:cNvSpPr/>
            <p:nvPr/>
          </p:nvSpPr>
          <p:spPr>
            <a:xfrm>
              <a:off x="8448908" y="3908860"/>
              <a:ext cx="1215231" cy="589058"/>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Activity</a:t>
              </a:r>
            </a:p>
          </p:txBody>
        </p:sp>
        <p:cxnSp>
          <p:nvCxnSpPr>
            <p:cNvPr id="80" name="Straight Arrow Connector 79">
              <a:extLst>
                <a:ext uri="{FF2B5EF4-FFF2-40B4-BE49-F238E27FC236}">
                  <a16:creationId xmlns:a16="http://schemas.microsoft.com/office/drawing/2014/main" id="{F60E5ADB-67C4-BE7F-2914-2DA849857026}"/>
                </a:ext>
              </a:extLst>
            </p:cNvPr>
            <p:cNvCxnSpPr>
              <a:stCxn id="39" idx="3"/>
              <a:endCxn id="42" idx="2"/>
            </p:cNvCxnSpPr>
            <p:nvPr/>
          </p:nvCxnSpPr>
          <p:spPr>
            <a:xfrm>
              <a:off x="6509270" y="5356328"/>
              <a:ext cx="375670" cy="12203"/>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3F58E26-B2F3-A991-7F7B-620193CD67EB}"/>
                </a:ext>
              </a:extLst>
            </p:cNvPr>
            <p:cNvCxnSpPr>
              <a:cxnSpLocks/>
              <a:stCxn id="38" idx="3"/>
              <a:endCxn id="68" idx="1"/>
            </p:cNvCxnSpPr>
            <p:nvPr/>
          </p:nvCxnSpPr>
          <p:spPr>
            <a:xfrm flipV="1">
              <a:off x="8033525" y="4203389"/>
              <a:ext cx="415383" cy="2069"/>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1D7206F-D4E9-5B75-FF28-AAC1E718761C}"/>
                </a:ext>
              </a:extLst>
            </p:cNvPr>
            <p:cNvCxnSpPr>
              <a:stCxn id="68" idx="3"/>
              <a:endCxn id="43" idx="2"/>
            </p:cNvCxnSpPr>
            <p:nvPr/>
          </p:nvCxnSpPr>
          <p:spPr>
            <a:xfrm>
              <a:off x="9664139" y="4203389"/>
              <a:ext cx="218197" cy="0"/>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61378B65-1302-5635-6EE6-B6B6FFC22DF7}"/>
              </a:ext>
            </a:extLst>
          </p:cNvPr>
          <p:cNvSpPr txBox="1"/>
          <p:nvPr/>
        </p:nvSpPr>
        <p:spPr>
          <a:xfrm>
            <a:off x="6659503" y="4701175"/>
            <a:ext cx="474486" cy="215444"/>
          </a:xfrm>
          <a:prstGeom prst="rect">
            <a:avLst/>
          </a:prstGeom>
          <a:noFill/>
        </p:spPr>
        <p:txBody>
          <a:bodyPr wrap="square">
            <a:spAutoFit/>
          </a:bodyPr>
          <a:lstStyle/>
          <a:p>
            <a:r>
              <a:rPr lang="en-US" sz="800">
                <a:latin typeface="Levenim MT" panose="02010502060101010101" pitchFamily="2" charset="-79"/>
                <a:cs typeface="Levenim MT" panose="02010502060101010101" pitchFamily="2" charset="-79"/>
              </a:rPr>
              <a:t>Yes</a:t>
            </a:r>
            <a:endParaRPr lang="en-CA" sz="800">
              <a:latin typeface="Levenim MT" panose="02010502060101010101" pitchFamily="2" charset="-79"/>
              <a:cs typeface="Levenim MT" panose="02010502060101010101" pitchFamily="2" charset="-79"/>
            </a:endParaRPr>
          </a:p>
        </p:txBody>
      </p:sp>
      <p:sp>
        <p:nvSpPr>
          <p:cNvPr id="89" name="TextBox 88">
            <a:extLst>
              <a:ext uri="{FF2B5EF4-FFF2-40B4-BE49-F238E27FC236}">
                <a16:creationId xmlns:a16="http://schemas.microsoft.com/office/drawing/2014/main" id="{0BE324A6-6F3B-F866-2206-815F018BBA69}"/>
              </a:ext>
            </a:extLst>
          </p:cNvPr>
          <p:cNvSpPr txBox="1"/>
          <p:nvPr/>
        </p:nvSpPr>
        <p:spPr>
          <a:xfrm>
            <a:off x="7109180" y="3921664"/>
            <a:ext cx="474486" cy="215444"/>
          </a:xfrm>
          <a:prstGeom prst="rect">
            <a:avLst/>
          </a:prstGeom>
          <a:noFill/>
        </p:spPr>
        <p:txBody>
          <a:bodyPr wrap="square">
            <a:spAutoFit/>
          </a:bodyPr>
          <a:lstStyle/>
          <a:p>
            <a:r>
              <a:rPr lang="en-US" sz="800">
                <a:latin typeface="Levenim MT" panose="02010502060101010101" pitchFamily="2" charset="-79"/>
                <a:cs typeface="Levenim MT" panose="02010502060101010101" pitchFamily="2" charset="-79"/>
              </a:rPr>
              <a:t>No</a:t>
            </a:r>
            <a:endParaRPr lang="en-CA" sz="800">
              <a:latin typeface="Levenim MT" panose="02010502060101010101" pitchFamily="2" charset="-79"/>
              <a:cs typeface="Levenim MT" panose="02010502060101010101" pitchFamily="2" charset="-79"/>
            </a:endParaRPr>
          </a:p>
        </p:txBody>
      </p:sp>
      <p:sp>
        <p:nvSpPr>
          <p:cNvPr id="90" name="Oval 89">
            <a:extLst>
              <a:ext uri="{FF2B5EF4-FFF2-40B4-BE49-F238E27FC236}">
                <a16:creationId xmlns:a16="http://schemas.microsoft.com/office/drawing/2014/main" id="{150FF2C5-2E29-87CB-EB8C-85229137DDAD}"/>
              </a:ext>
            </a:extLst>
          </p:cNvPr>
          <p:cNvSpPr/>
          <p:nvPr/>
        </p:nvSpPr>
        <p:spPr>
          <a:xfrm>
            <a:off x="1638036" y="4525712"/>
            <a:ext cx="813732" cy="392159"/>
          </a:xfrm>
          <a:prstGeom prst="ellipse">
            <a:avLst/>
          </a:prstGeom>
          <a:solidFill>
            <a:schemeClr val="accent3"/>
          </a:solidFill>
          <a:ln w="9525">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Start</a:t>
            </a:r>
            <a:endParaRPr lang="en-CA" sz="1100">
              <a:solidFill>
                <a:srgbClr val="182F51"/>
              </a:solidFill>
              <a:latin typeface="Levenim MT" panose="02010502060101010101" pitchFamily="2" charset="-79"/>
              <a:cs typeface="Levenim MT" panose="02010502060101010101" pitchFamily="2" charset="-79"/>
            </a:endParaRPr>
          </a:p>
        </p:txBody>
      </p:sp>
      <p:sp>
        <p:nvSpPr>
          <p:cNvPr id="91" name="Flowchart: Delay 90">
            <a:extLst>
              <a:ext uri="{FF2B5EF4-FFF2-40B4-BE49-F238E27FC236}">
                <a16:creationId xmlns:a16="http://schemas.microsoft.com/office/drawing/2014/main" id="{8B28B6B5-A8E7-E377-42F1-366023062670}"/>
              </a:ext>
            </a:extLst>
          </p:cNvPr>
          <p:cNvSpPr/>
          <p:nvPr/>
        </p:nvSpPr>
        <p:spPr>
          <a:xfrm>
            <a:off x="1684661" y="5189711"/>
            <a:ext cx="720482" cy="720482"/>
          </a:xfrm>
          <a:prstGeom prst="flowChartDelay">
            <a:avLst/>
          </a:prstGeom>
          <a:solidFill>
            <a:schemeClr val="accent4">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Delay</a:t>
            </a:r>
            <a:endParaRPr lang="en-CA" sz="1100">
              <a:solidFill>
                <a:srgbClr val="182F51"/>
              </a:solidFill>
              <a:latin typeface="Levenim MT" panose="02010502060101010101" pitchFamily="2" charset="-79"/>
              <a:cs typeface="Levenim MT" panose="02010502060101010101" pitchFamily="2" charset="-79"/>
            </a:endParaRPr>
          </a:p>
        </p:txBody>
      </p:sp>
      <p:sp>
        <p:nvSpPr>
          <p:cNvPr id="92" name="Rectangle 91">
            <a:extLst>
              <a:ext uri="{FF2B5EF4-FFF2-40B4-BE49-F238E27FC236}">
                <a16:creationId xmlns:a16="http://schemas.microsoft.com/office/drawing/2014/main" id="{75747109-578B-5F65-C6A3-11EA570372A4}"/>
              </a:ext>
            </a:extLst>
          </p:cNvPr>
          <p:cNvSpPr/>
          <p:nvPr/>
        </p:nvSpPr>
        <p:spPr>
          <a:xfrm>
            <a:off x="3224430" y="4500036"/>
            <a:ext cx="1117370" cy="541622"/>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Activity</a:t>
            </a:r>
          </a:p>
        </p:txBody>
      </p:sp>
      <p:grpSp>
        <p:nvGrpSpPr>
          <p:cNvPr id="23" name="Group 22">
            <a:extLst>
              <a:ext uri="{FF2B5EF4-FFF2-40B4-BE49-F238E27FC236}">
                <a16:creationId xmlns:a16="http://schemas.microsoft.com/office/drawing/2014/main" id="{679C77EE-F3CB-DB35-4AF1-31D5A5FB0D04}"/>
              </a:ext>
            </a:extLst>
          </p:cNvPr>
          <p:cNvGrpSpPr/>
          <p:nvPr/>
        </p:nvGrpSpPr>
        <p:grpSpPr>
          <a:xfrm>
            <a:off x="3439807" y="5112296"/>
            <a:ext cx="872301" cy="872301"/>
            <a:chOff x="3188432" y="4922286"/>
            <a:chExt cx="914400" cy="914400"/>
          </a:xfrm>
        </p:grpSpPr>
        <p:sp>
          <p:nvSpPr>
            <p:cNvPr id="93" name="Diamond 92">
              <a:extLst>
                <a:ext uri="{FF2B5EF4-FFF2-40B4-BE49-F238E27FC236}">
                  <a16:creationId xmlns:a16="http://schemas.microsoft.com/office/drawing/2014/main" id="{087A92DF-68F3-F74A-E2B0-8953458D961A}"/>
                </a:ext>
              </a:extLst>
            </p:cNvPr>
            <p:cNvSpPr/>
            <p:nvPr/>
          </p:nvSpPr>
          <p:spPr>
            <a:xfrm>
              <a:off x="3188432" y="4922286"/>
              <a:ext cx="914400" cy="914400"/>
            </a:xfrm>
            <a:prstGeom prst="diamond">
              <a:avLst/>
            </a:prstGeom>
            <a:solidFill>
              <a:schemeClr val="accent2">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00">
                <a:solidFill>
                  <a:srgbClr val="182F51"/>
                </a:solidFill>
                <a:latin typeface="Levenim MT" panose="02010502060101010101" pitchFamily="2" charset="-79"/>
                <a:cs typeface="Levenim MT" panose="02010502060101010101" pitchFamily="2" charset="-79"/>
              </a:endParaRPr>
            </a:p>
          </p:txBody>
        </p:sp>
        <p:sp>
          <p:nvSpPr>
            <p:cNvPr id="94" name="TextBox 93">
              <a:extLst>
                <a:ext uri="{FF2B5EF4-FFF2-40B4-BE49-F238E27FC236}">
                  <a16:creationId xmlns:a16="http://schemas.microsoft.com/office/drawing/2014/main" id="{81045CF9-09AA-E7CA-A9E7-B058E8A86FBC}"/>
                </a:ext>
              </a:extLst>
            </p:cNvPr>
            <p:cNvSpPr txBox="1"/>
            <p:nvPr/>
          </p:nvSpPr>
          <p:spPr>
            <a:xfrm>
              <a:off x="3188432" y="5153644"/>
              <a:ext cx="914400" cy="451682"/>
            </a:xfrm>
            <a:prstGeom prst="rect">
              <a:avLst/>
            </a:prstGeom>
            <a:noFill/>
            <a:ln>
              <a:noFill/>
            </a:ln>
          </p:spPr>
          <p:txBody>
            <a:bodyPr wrap="square">
              <a:spAutoFit/>
            </a:bodyPr>
            <a:lstStyle/>
            <a:p>
              <a:pPr algn="ctr"/>
              <a:r>
                <a:rPr lang="en-CA" sz="1100">
                  <a:solidFill>
                    <a:srgbClr val="182F51"/>
                  </a:solidFill>
                  <a:latin typeface="Levenim MT" panose="02010502060101010101" pitchFamily="2" charset="-79"/>
                  <a:cs typeface="Levenim MT" panose="02010502060101010101" pitchFamily="2" charset="-79"/>
                </a:rPr>
                <a:t>Decision </a:t>
              </a:r>
            </a:p>
            <a:p>
              <a:pPr algn="ctr"/>
              <a:r>
                <a:rPr lang="en-CA" sz="1100">
                  <a:solidFill>
                    <a:srgbClr val="182F51"/>
                  </a:solidFill>
                  <a:latin typeface="Levenim MT" panose="02010502060101010101" pitchFamily="2" charset="-79"/>
                  <a:cs typeface="Levenim MT" panose="02010502060101010101" pitchFamily="2" charset="-79"/>
                </a:rPr>
                <a:t>Point</a:t>
              </a:r>
            </a:p>
          </p:txBody>
        </p:sp>
      </p:grpSp>
      <p:sp>
        <p:nvSpPr>
          <p:cNvPr id="96" name="TextBox 95">
            <a:extLst>
              <a:ext uri="{FF2B5EF4-FFF2-40B4-BE49-F238E27FC236}">
                <a16:creationId xmlns:a16="http://schemas.microsoft.com/office/drawing/2014/main" id="{22F61C73-D4EA-9F10-E7CC-B23B40A15A74}"/>
              </a:ext>
            </a:extLst>
          </p:cNvPr>
          <p:cNvSpPr txBox="1"/>
          <p:nvPr/>
        </p:nvSpPr>
        <p:spPr>
          <a:xfrm>
            <a:off x="944025" y="4069219"/>
            <a:ext cx="1049641" cy="369332"/>
          </a:xfrm>
          <a:prstGeom prst="rect">
            <a:avLst/>
          </a:prstGeom>
          <a:noFill/>
        </p:spPr>
        <p:txBody>
          <a:bodyPr wrap="square">
            <a:spAutoFit/>
          </a:bodyPr>
          <a:lstStyle/>
          <a:p>
            <a:r>
              <a:rPr lang="en-US" sz="1800" dirty="0">
                <a:solidFill>
                  <a:srgbClr val="182F51"/>
                </a:solidFill>
                <a:latin typeface="Century Gothic" panose="020B0502020202020204" pitchFamily="34" charset="0"/>
                <a:ea typeface="Calibri" panose="020F0502020204030204" pitchFamily="34" charset="0"/>
                <a:cs typeface="Times New Roman" panose="02020603050405020304" pitchFamily="18" charset="0"/>
              </a:rPr>
              <a:t>Key:</a:t>
            </a:r>
            <a:endParaRPr lang="en-CA" dirty="0">
              <a:latin typeface="Century Gothic" panose="020B0502020202020204" pitchFamily="34" charset="0"/>
            </a:endParaRPr>
          </a:p>
        </p:txBody>
      </p:sp>
      <p:sp>
        <p:nvSpPr>
          <p:cNvPr id="21" name="TextBox 20">
            <a:extLst>
              <a:ext uri="{FF2B5EF4-FFF2-40B4-BE49-F238E27FC236}">
                <a16:creationId xmlns:a16="http://schemas.microsoft.com/office/drawing/2014/main" id="{3A0E7FD4-82C1-38AF-29F1-06987F678BFD}"/>
              </a:ext>
            </a:extLst>
          </p:cNvPr>
          <p:cNvSpPr txBox="1"/>
          <p:nvPr/>
        </p:nvSpPr>
        <p:spPr>
          <a:xfrm>
            <a:off x="5260469" y="5860496"/>
            <a:ext cx="6279461" cy="430887"/>
          </a:xfrm>
          <a:prstGeom prst="rect">
            <a:avLst/>
          </a:prstGeom>
          <a:noFill/>
        </p:spPr>
        <p:txBody>
          <a:bodyPr wrap="square">
            <a:spAutoFit/>
          </a:bodyPr>
          <a:lstStyle/>
          <a:p>
            <a:pPr algn="r"/>
            <a:r>
              <a:rPr lang="en-US" sz="1100">
                <a:solidFill>
                  <a:srgbClr val="182F51"/>
                </a:solidFill>
                <a:latin typeface="Levenim MT" panose="02010502060101010101" pitchFamily="2" charset="-79"/>
                <a:cs typeface="Levenim MT" panose="02010502060101010101" pitchFamily="2" charset="-79"/>
              </a:rPr>
              <a:t>Source: https://www.ihi.org/sites/default/files/QIToolkit_Flowchart.pdf</a:t>
            </a:r>
          </a:p>
          <a:p>
            <a:pPr marL="0" indent="0" algn="r">
              <a:buNone/>
            </a:pPr>
            <a:r>
              <a:rPr lang="en-US" sz="1100">
                <a:solidFill>
                  <a:srgbClr val="182F51"/>
                </a:solidFill>
                <a:latin typeface="Levenim MT" panose="02010502060101010101" pitchFamily="2" charset="-79"/>
                <a:cs typeface="Levenim MT" panose="02010502060101010101" pitchFamily="2" charset="-79"/>
              </a:rPr>
              <a:t>.</a:t>
            </a:r>
          </a:p>
        </p:txBody>
      </p:sp>
      <p:sp>
        <p:nvSpPr>
          <p:cNvPr id="22" name="Rectangle 21">
            <a:extLst>
              <a:ext uri="{FF2B5EF4-FFF2-40B4-BE49-F238E27FC236}">
                <a16:creationId xmlns:a16="http://schemas.microsoft.com/office/drawing/2014/main" id="{ABC2BF65-EF8F-93AF-1D52-1E16E1728097}"/>
              </a:ext>
            </a:extLst>
          </p:cNvPr>
          <p:cNvSpPr/>
          <p:nvPr/>
        </p:nvSpPr>
        <p:spPr>
          <a:xfrm>
            <a:off x="970123" y="4057806"/>
            <a:ext cx="4052270" cy="20313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16828210-283B-A717-0709-AFAC29AD21BE}"/>
              </a:ext>
            </a:extLst>
          </p:cNvPr>
          <p:cNvSpPr/>
          <p:nvPr/>
        </p:nvSpPr>
        <p:spPr>
          <a:xfrm>
            <a:off x="966338" y="4057898"/>
            <a:ext cx="4060378" cy="3806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8152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5DB1-05AD-B932-5CB4-B8F77F52AD84}"/>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D437CD7-294D-DA1B-2A2E-008CF4F3C22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12</a:t>
            </a:fld>
            <a:endParaRPr lang="en-CA"/>
          </a:p>
        </p:txBody>
      </p:sp>
      <p:sp>
        <p:nvSpPr>
          <p:cNvPr id="7" name="Rectangle: Rounded Corners 6">
            <a:extLst>
              <a:ext uri="{FF2B5EF4-FFF2-40B4-BE49-F238E27FC236}">
                <a16:creationId xmlns:a16="http://schemas.microsoft.com/office/drawing/2014/main" id="{AD1E26E1-9B32-DB56-5020-338E2BC30D51}"/>
              </a:ext>
            </a:extLst>
          </p:cNvPr>
          <p:cNvSpPr/>
          <p:nvPr/>
        </p:nvSpPr>
        <p:spPr>
          <a:xfrm>
            <a:off x="370609" y="2048400"/>
            <a:ext cx="11476800" cy="3691655"/>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200" b="1" dirty="0">
                <a:solidFill>
                  <a:srgbClr val="182F51"/>
                </a:solidFill>
                <a:latin typeface="Levenim MT" panose="02010502060101010101" pitchFamily="2" charset="-79"/>
                <a:cs typeface="Levenim MT" panose="02010502060101010101" pitchFamily="2" charset="-79"/>
              </a:rPr>
              <a:t>Identify factors contributing to the problem</a:t>
            </a:r>
            <a:endParaRPr lang="en-US" sz="1200"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endParaRPr lang="en-US" sz="1200" b="1"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1. Education &amp; Awareness</a:t>
            </a:r>
            <a:endParaRPr lang="en-US" sz="1200" b="0" dirty="0">
              <a:solidFill>
                <a:srgbClr val="182F51"/>
              </a:solidFill>
              <a:effectLst/>
              <a:latin typeface="Levenim MT" panose="02010502060101010101" pitchFamily="2" charset="-79"/>
              <a:cs typeface="Levenim MT" panose="02010502060101010101" pitchFamily="2" charset="-79"/>
            </a:endParaRPr>
          </a:p>
          <a:p>
            <a:pPr marL="742950" lvl="1" indent="-2857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endParaRPr lang="en-US" sz="1200" i="0" u="none" strike="noStrike"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2. Clinical workflow</a:t>
            </a:r>
            <a:endParaRPr lang="en-US" sz="1200" b="0" dirty="0">
              <a:solidFill>
                <a:srgbClr val="182F51"/>
              </a:solidFill>
              <a:effectLst/>
              <a:latin typeface="Levenim MT" panose="02010502060101010101" pitchFamily="2" charset="-79"/>
              <a:cs typeface="Levenim MT" panose="02010502060101010101" pitchFamily="2" charset="-79"/>
            </a:endParaRPr>
          </a:p>
          <a:p>
            <a:pPr marL="628650" lvl="1" indent="-171450" fontAlgn="base">
              <a:buFont typeface="Arial" panose="020B0604020202020204" pitchFamily="34" charset="0"/>
              <a:buChar char="•"/>
            </a:pPr>
            <a:r>
              <a:rPr lang="en-US" sz="1200" b="0" i="0" u="none" strike="noStrike" dirty="0">
                <a:solidFill>
                  <a:srgbClr val="182F51"/>
                </a:solidFill>
                <a:effectLst/>
                <a:latin typeface="Levenim MT" panose="02010502060101010101" pitchFamily="2" charset="-79"/>
                <a:cs typeface="Levenim MT" panose="02010502060101010101" pitchFamily="2" charset="-79"/>
              </a:rPr>
              <a:t>[add text here]</a:t>
            </a:r>
          </a:p>
          <a:p>
            <a:pPr rtl="0">
              <a:spcBef>
                <a:spcPts val="0"/>
              </a:spcBef>
              <a:spcAft>
                <a:spcPts val="0"/>
              </a:spcAft>
            </a:pPr>
            <a:endParaRPr lang="en-US" sz="1200" b="0" dirty="0">
              <a:effectLst/>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3. Infrastructure</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endParaRPr lang="en-US" sz="1200"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endParaRPr lang="en-US" sz="1200" i="0" u="none" strike="noStrike"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4. Finances &amp; Procurement</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p>
          <a:p>
            <a:pPr rtl="0">
              <a:spcBef>
                <a:spcPts val="0"/>
              </a:spcBef>
              <a:spcAft>
                <a:spcPts val="0"/>
              </a:spcAft>
            </a:pPr>
            <a:endParaRPr lang="en-US" sz="1200" b="1" i="0" u="none" strike="noStrike" dirty="0">
              <a:solidFill>
                <a:srgbClr val="182F51"/>
              </a:solidFill>
              <a:effectLst/>
              <a:latin typeface="Levenim MT" panose="02010502060101010101" pitchFamily="2" charset="-79"/>
              <a:cs typeface="Levenim MT" panose="02010502060101010101" pitchFamily="2" charset="-79"/>
            </a:endParaRPr>
          </a:p>
          <a:p>
            <a:r>
              <a:rPr lang="en-US" sz="1200" b="1" dirty="0">
                <a:solidFill>
                  <a:srgbClr val="182F51"/>
                </a:solidFill>
                <a:latin typeface="Levenim MT" panose="02010502060101010101" pitchFamily="2" charset="-79"/>
                <a:cs typeface="Levenim MT" panose="02010502060101010101" pitchFamily="2" charset="-79"/>
              </a:rPr>
              <a:t>5. Other</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br>
              <a:rPr lang="en-US" sz="1200" b="0" dirty="0">
                <a:effectLst/>
                <a:latin typeface="Levenim MT" panose="02010502060101010101" pitchFamily="2" charset="-79"/>
                <a:cs typeface="Levenim MT" panose="02010502060101010101" pitchFamily="2" charset="-79"/>
              </a:rPr>
            </a:br>
            <a:endParaRPr lang="en-US" sz="1200" b="0" i="0" u="none" strike="noStrike" dirty="0">
              <a:solidFill>
                <a:srgbClr val="000000"/>
              </a:solidFill>
              <a:effectLst/>
              <a:latin typeface="Levenim MT" panose="02010502060101010101" pitchFamily="2" charset="-79"/>
              <a:cs typeface="Levenim MT" panose="02010502060101010101" pitchFamily="2" charset="-79"/>
            </a:endParaRPr>
          </a:p>
        </p:txBody>
      </p:sp>
      <p:sp>
        <p:nvSpPr>
          <p:cNvPr id="9" name="Slide Number Placeholder 4">
            <a:extLst>
              <a:ext uri="{FF2B5EF4-FFF2-40B4-BE49-F238E27FC236}">
                <a16:creationId xmlns:a16="http://schemas.microsoft.com/office/drawing/2014/main" id="{1119290D-538A-4267-725F-8098436F978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12</a:t>
            </a:fld>
            <a:endParaRPr lang="en-CA"/>
          </a:p>
        </p:txBody>
      </p:sp>
      <p:grpSp>
        <p:nvGrpSpPr>
          <p:cNvPr id="10" name="Group 9">
            <a:extLst>
              <a:ext uri="{FF2B5EF4-FFF2-40B4-BE49-F238E27FC236}">
                <a16:creationId xmlns:a16="http://schemas.microsoft.com/office/drawing/2014/main" id="{C9F0DF57-0CE0-DA42-9145-F6899625409B}"/>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E762A900-ADCF-D7EB-817E-E94D27DB279C}"/>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7D3FEF29-F0B3-963B-BFDF-D5DF4D41057E}"/>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Root Cause Analysis</a:t>
              </a:r>
            </a:p>
          </p:txBody>
        </p:sp>
        <p:pic>
          <p:nvPicPr>
            <p:cNvPr id="13" name="Picture 12">
              <a:extLst>
                <a:ext uri="{FF2B5EF4-FFF2-40B4-BE49-F238E27FC236}">
                  <a16:creationId xmlns:a16="http://schemas.microsoft.com/office/drawing/2014/main" id="{9EC4637C-0D38-4704-245C-A8DF24B8F577}"/>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FF5B7303-6829-D999-F824-04B830E41CC4}"/>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B35AD5C5-A425-EB48-E697-E6ACBF7DF8E0}"/>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AB414D4F-1AF1-BBB7-2911-2A9E99AF026E}"/>
              </a:ext>
            </a:extLst>
          </p:cNvPr>
          <p:cNvSpPr txBox="1"/>
          <p:nvPr/>
        </p:nvSpPr>
        <p:spPr>
          <a:xfrm>
            <a:off x="519238" y="1340709"/>
            <a:ext cx="10970496" cy="396199"/>
          </a:xfrm>
          <a:prstGeom prst="rect">
            <a:avLst/>
          </a:prstGeom>
          <a:noFill/>
        </p:spPr>
        <p:txBody>
          <a:bodyPr wrap="square" rtlCol="0">
            <a:spAutoFit/>
          </a:bodyPr>
          <a:lstStyle/>
          <a:p>
            <a:pPr lvl="0" indent="12700">
              <a:lnSpc>
                <a:spcPct val="107000"/>
              </a:lnSpc>
              <a:spcAft>
                <a:spcPts val="800"/>
              </a:spcAft>
              <a:tabLst>
                <a:tab pos="0" algn="l"/>
              </a:tabLst>
            </a:pPr>
            <a:r>
              <a:rPr lang="en-US" sz="200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What gets in your way?</a:t>
            </a:r>
            <a:endParaRPr lang="en-CA" sz="20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DE8E8B75-E866-F41E-0926-BCA87B34F85B}"/>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5</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E6893F36-A6FA-B2C2-DDAF-3E7795ABBC17}"/>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12</a:t>
            </a:fld>
            <a:endParaRPr lang="en-CA"/>
          </a:p>
        </p:txBody>
      </p:sp>
    </p:spTree>
    <p:extLst>
      <p:ext uri="{BB962C8B-B14F-4D97-AF65-F5344CB8AC3E}">
        <p14:creationId xmlns:p14="http://schemas.microsoft.com/office/powerpoint/2010/main" val="2034297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F66A8-36D3-988B-6266-9D08687BA640}"/>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B55EE8F-A7C8-8399-3F3E-0DF015C80AA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13</a:t>
            </a:fld>
            <a:endParaRPr lang="en-CA"/>
          </a:p>
        </p:txBody>
      </p:sp>
      <p:sp>
        <p:nvSpPr>
          <p:cNvPr id="9" name="Slide Number Placeholder 4">
            <a:extLst>
              <a:ext uri="{FF2B5EF4-FFF2-40B4-BE49-F238E27FC236}">
                <a16:creationId xmlns:a16="http://schemas.microsoft.com/office/drawing/2014/main" id="{3FDFC300-A5CF-4F27-3107-B5EAF139A5B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13</a:t>
            </a:fld>
            <a:endParaRPr lang="en-CA"/>
          </a:p>
        </p:txBody>
      </p:sp>
      <p:grpSp>
        <p:nvGrpSpPr>
          <p:cNvPr id="10" name="Group 9">
            <a:extLst>
              <a:ext uri="{FF2B5EF4-FFF2-40B4-BE49-F238E27FC236}">
                <a16:creationId xmlns:a16="http://schemas.microsoft.com/office/drawing/2014/main" id="{672F5E9B-4508-93B0-6248-D5558CB73971}"/>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74B47C48-58EC-AD65-977D-00F54C52767D}"/>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0772245A-85B1-DFF7-A80F-938376F41E81}"/>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Century Gothic" panose="020B0502020202020204" pitchFamily="34" charset="0"/>
                </a:rPr>
                <a:t>Root Cause Analysis</a:t>
              </a:r>
            </a:p>
          </p:txBody>
        </p:sp>
        <p:pic>
          <p:nvPicPr>
            <p:cNvPr id="13" name="Picture 12">
              <a:extLst>
                <a:ext uri="{FF2B5EF4-FFF2-40B4-BE49-F238E27FC236}">
                  <a16:creationId xmlns:a16="http://schemas.microsoft.com/office/drawing/2014/main" id="{1905E14A-A388-4DC1-75B7-66687734A3D9}"/>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1C1887D1-8240-2B6A-8E88-6B65F77DB356}"/>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AC16F5BA-58E2-A489-C24C-BF90376D608A}"/>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054902DD-6BC7-BCBF-D815-E67A9870ADE6}"/>
              </a:ext>
            </a:extLst>
          </p:cNvPr>
          <p:cNvSpPr txBox="1"/>
          <p:nvPr/>
        </p:nvSpPr>
        <p:spPr>
          <a:xfrm>
            <a:off x="519238" y="1340709"/>
            <a:ext cx="10970496" cy="396199"/>
          </a:xfrm>
          <a:prstGeom prst="rect">
            <a:avLst/>
          </a:prstGeom>
          <a:noFill/>
        </p:spPr>
        <p:txBody>
          <a:bodyPr wrap="square" rtlCol="0">
            <a:spAutoFit/>
          </a:bodyPr>
          <a:lstStyle/>
          <a:p>
            <a:pPr lvl="0" indent="12700">
              <a:lnSpc>
                <a:spcPct val="107000"/>
              </a:lnSpc>
              <a:spcAft>
                <a:spcPts val="800"/>
              </a:spcAft>
              <a:tabLst>
                <a:tab pos="0" algn="l"/>
              </a:tabLst>
            </a:pPr>
            <a:r>
              <a:rPr lang="en-US" sz="2000" dirty="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Tool: 5 Why’s</a:t>
            </a:r>
            <a:endParaRPr lang="en-CA" sz="2000" dirty="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3B1D4E16-F048-ADAE-A25A-84698C35BA18}"/>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5</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D94FD627-6627-7E12-3AA9-9B46FB010A43}"/>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13</a:t>
            </a:fld>
            <a:endParaRPr lang="en-CA"/>
          </a:p>
        </p:txBody>
      </p:sp>
      <p:sp>
        <p:nvSpPr>
          <p:cNvPr id="3" name="TextBox 2">
            <a:extLst>
              <a:ext uri="{FF2B5EF4-FFF2-40B4-BE49-F238E27FC236}">
                <a16:creationId xmlns:a16="http://schemas.microsoft.com/office/drawing/2014/main" id="{543D7B18-13BD-5D84-0045-1FA640BF6A2E}"/>
              </a:ext>
            </a:extLst>
          </p:cNvPr>
          <p:cNvSpPr txBox="1"/>
          <p:nvPr/>
        </p:nvSpPr>
        <p:spPr>
          <a:xfrm>
            <a:off x="5327959" y="5816391"/>
            <a:ext cx="6279461" cy="261610"/>
          </a:xfrm>
          <a:prstGeom prst="rect">
            <a:avLst/>
          </a:prstGeom>
          <a:noFill/>
        </p:spPr>
        <p:txBody>
          <a:bodyPr wrap="square">
            <a:spAutoFit/>
          </a:bodyPr>
          <a:lstStyle/>
          <a:p>
            <a:pPr algn="r"/>
            <a:r>
              <a:rPr lang="en-US" sz="1100" dirty="0">
                <a:solidFill>
                  <a:srgbClr val="182F51"/>
                </a:solidFill>
                <a:latin typeface="Levenim MT" panose="02010502060101010101" pitchFamily="2" charset="-79"/>
                <a:cs typeface="Levenim MT" panose="02010502060101010101" pitchFamily="2" charset="-79"/>
              </a:rPr>
              <a:t>Source: https://www.ihi.org/library/tools/5-whys-finding-root-cause</a:t>
            </a:r>
          </a:p>
        </p:txBody>
      </p:sp>
      <p:sp>
        <p:nvSpPr>
          <p:cNvPr id="8" name="Rectangle: Rounded Corners 7">
            <a:extLst>
              <a:ext uri="{FF2B5EF4-FFF2-40B4-BE49-F238E27FC236}">
                <a16:creationId xmlns:a16="http://schemas.microsoft.com/office/drawing/2014/main" id="{DF8F97F2-8BCD-7D04-3E27-5BCB46D263E3}"/>
              </a:ext>
            </a:extLst>
          </p:cNvPr>
          <p:cNvSpPr/>
          <p:nvPr/>
        </p:nvSpPr>
        <p:spPr>
          <a:xfrm>
            <a:off x="4107340" y="2132508"/>
            <a:ext cx="7718314" cy="3341117"/>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rtl="0">
              <a:spcBef>
                <a:spcPts val="0"/>
              </a:spcBef>
              <a:spcAft>
                <a:spcPts val="0"/>
              </a:spcAft>
            </a:pPr>
            <a:br>
              <a:rPr lang="en-US" sz="1200" b="0">
                <a:effectLst/>
                <a:latin typeface="Levenim MT" panose="02010502060101010101" pitchFamily="2" charset="-79"/>
                <a:cs typeface="Levenim MT" panose="02010502060101010101" pitchFamily="2" charset="-79"/>
              </a:rPr>
            </a:br>
            <a:endParaRPr lang="en-US" sz="1200" b="0" i="0" u="none" strike="noStrike">
              <a:solidFill>
                <a:srgbClr val="000000"/>
              </a:solidFill>
              <a:effectLst/>
              <a:latin typeface="Levenim MT" panose="02010502060101010101" pitchFamily="2" charset="-79"/>
              <a:cs typeface="Levenim MT" panose="02010502060101010101" pitchFamily="2" charset="-79"/>
            </a:endParaRPr>
          </a:p>
        </p:txBody>
      </p:sp>
      <p:cxnSp>
        <p:nvCxnSpPr>
          <p:cNvPr id="19" name="Straight Arrow Connector 18">
            <a:extLst>
              <a:ext uri="{FF2B5EF4-FFF2-40B4-BE49-F238E27FC236}">
                <a16:creationId xmlns:a16="http://schemas.microsoft.com/office/drawing/2014/main" id="{1142FBEA-025E-7B79-A4A6-01A42C91F57C}"/>
              </a:ext>
            </a:extLst>
          </p:cNvPr>
          <p:cNvCxnSpPr/>
          <p:nvPr/>
        </p:nvCxnSpPr>
        <p:spPr>
          <a:xfrm>
            <a:off x="5037993" y="3053719"/>
            <a:ext cx="0" cy="222779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B448463A-E411-7834-8491-62253F95CD6F}"/>
              </a:ext>
            </a:extLst>
          </p:cNvPr>
          <p:cNvGraphicFramePr>
            <a:graphicFrameLocks noGrp="1"/>
          </p:cNvGraphicFramePr>
          <p:nvPr>
            <p:extLst>
              <p:ext uri="{D42A27DB-BD31-4B8C-83A1-F6EECF244321}">
                <p14:modId xmlns:p14="http://schemas.microsoft.com/office/powerpoint/2010/main" val="1032019816"/>
              </p:ext>
            </p:extLst>
          </p:nvPr>
        </p:nvGraphicFramePr>
        <p:xfrm>
          <a:off x="4446899" y="2748919"/>
          <a:ext cx="7071024" cy="304800"/>
        </p:xfrm>
        <a:graphic>
          <a:graphicData uri="http://schemas.openxmlformats.org/drawingml/2006/table">
            <a:tbl>
              <a:tblPr firstRow="1" bandRow="1">
                <a:tableStyleId>{F5AB1C69-6EDB-4FF4-983F-18BD219EF322}</a:tableStyleId>
              </a:tblPr>
              <a:tblGrid>
                <a:gridCol w="1312063">
                  <a:extLst>
                    <a:ext uri="{9D8B030D-6E8A-4147-A177-3AD203B41FA5}">
                      <a16:colId xmlns:a16="http://schemas.microsoft.com/office/drawing/2014/main" val="3232371767"/>
                    </a:ext>
                  </a:extLst>
                </a:gridCol>
                <a:gridCol w="5758961">
                  <a:extLst>
                    <a:ext uri="{9D8B030D-6E8A-4147-A177-3AD203B41FA5}">
                      <a16:colId xmlns:a16="http://schemas.microsoft.com/office/drawing/2014/main" val="29486410"/>
                    </a:ext>
                  </a:extLst>
                </a:gridCol>
              </a:tblGrid>
              <a:tr h="194817">
                <a:tc>
                  <a:txBody>
                    <a:bodyPr/>
                    <a:lstStyle/>
                    <a:p>
                      <a:r>
                        <a:rPr lang="en-US" sz="1400" b="0" dirty="0">
                          <a:solidFill>
                            <a:schemeClr val="bg1"/>
                          </a:solidFill>
                          <a:latin typeface="Levenim MT" panose="02010502060101010101" pitchFamily="2" charset="-79"/>
                          <a:cs typeface="Levenim MT" panose="02010502060101010101" pitchFamily="2" charset="-79"/>
                        </a:rPr>
                        <a:t>Why #1</a:t>
                      </a:r>
                      <a:endParaRPr lang="en-CA" sz="1400" b="0" dirty="0">
                        <a:solidFill>
                          <a:schemeClr val="bg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5723"/>
                    </a:solidFill>
                  </a:tcPr>
                </a:tc>
                <a:tc>
                  <a:txBody>
                    <a:bodyPr/>
                    <a:lstStyle/>
                    <a:p>
                      <a:endParaRPr lang="en-US" sz="1400" b="0" dirty="0">
                        <a:solidFill>
                          <a:srgbClr val="0E284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61957"/>
                  </a:ext>
                </a:extLst>
              </a:tr>
            </a:tbl>
          </a:graphicData>
        </a:graphic>
      </p:graphicFrame>
      <p:graphicFrame>
        <p:nvGraphicFramePr>
          <p:cNvPr id="22" name="Table 21">
            <a:extLst>
              <a:ext uri="{FF2B5EF4-FFF2-40B4-BE49-F238E27FC236}">
                <a16:creationId xmlns:a16="http://schemas.microsoft.com/office/drawing/2014/main" id="{050C0160-8B02-19DA-05A6-59A96868944C}"/>
              </a:ext>
            </a:extLst>
          </p:cNvPr>
          <p:cNvGraphicFramePr>
            <a:graphicFrameLocks noGrp="1"/>
          </p:cNvGraphicFramePr>
          <p:nvPr>
            <p:extLst>
              <p:ext uri="{D42A27DB-BD31-4B8C-83A1-F6EECF244321}">
                <p14:modId xmlns:p14="http://schemas.microsoft.com/office/powerpoint/2010/main" val="1608870464"/>
              </p:ext>
            </p:extLst>
          </p:nvPr>
        </p:nvGraphicFramePr>
        <p:xfrm>
          <a:off x="4446899" y="3271421"/>
          <a:ext cx="7071024" cy="304800"/>
        </p:xfrm>
        <a:graphic>
          <a:graphicData uri="http://schemas.openxmlformats.org/drawingml/2006/table">
            <a:tbl>
              <a:tblPr firstRow="1" bandRow="1">
                <a:tableStyleId>{F5AB1C69-6EDB-4FF4-983F-18BD219EF322}</a:tableStyleId>
              </a:tblPr>
              <a:tblGrid>
                <a:gridCol w="1294478">
                  <a:extLst>
                    <a:ext uri="{9D8B030D-6E8A-4147-A177-3AD203B41FA5}">
                      <a16:colId xmlns:a16="http://schemas.microsoft.com/office/drawing/2014/main" val="3232371767"/>
                    </a:ext>
                  </a:extLst>
                </a:gridCol>
                <a:gridCol w="5776546">
                  <a:extLst>
                    <a:ext uri="{9D8B030D-6E8A-4147-A177-3AD203B41FA5}">
                      <a16:colId xmlns:a16="http://schemas.microsoft.com/office/drawing/2014/main" val="29486410"/>
                    </a:ext>
                  </a:extLst>
                </a:gridCol>
              </a:tblGrid>
              <a:tr h="200551">
                <a:tc>
                  <a:txBody>
                    <a:bodyPr/>
                    <a:lstStyle/>
                    <a:p>
                      <a:r>
                        <a:rPr lang="en-US" sz="1400" b="0">
                          <a:solidFill>
                            <a:schemeClr val="bg1"/>
                          </a:solidFill>
                          <a:latin typeface="Levenim MT" panose="02010502060101010101" pitchFamily="2" charset="-79"/>
                          <a:cs typeface="Levenim MT" panose="02010502060101010101" pitchFamily="2" charset="-79"/>
                        </a:rPr>
                        <a:t>Why #2</a:t>
                      </a:r>
                      <a:endParaRPr lang="en-CA" sz="1400" b="0">
                        <a:solidFill>
                          <a:schemeClr val="bg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5723"/>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b="0" dirty="0">
                          <a:latin typeface="Levenim MT" panose="02010502060101010101" pitchFamily="2" charset="-79"/>
                          <a:cs typeface="Levenim MT" panose="02010502060101010101" pitchFamily="2" charset="-79"/>
                        </a:rPr>
                        <a:t>.</a:t>
                      </a:r>
                      <a:endParaRPr lang="en-US" sz="1400" b="0" dirty="0">
                        <a:solidFill>
                          <a:schemeClr val="tx2"/>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61957"/>
                  </a:ext>
                </a:extLst>
              </a:tr>
            </a:tbl>
          </a:graphicData>
        </a:graphic>
      </p:graphicFrame>
      <p:graphicFrame>
        <p:nvGraphicFramePr>
          <p:cNvPr id="23" name="Table 22">
            <a:extLst>
              <a:ext uri="{FF2B5EF4-FFF2-40B4-BE49-F238E27FC236}">
                <a16:creationId xmlns:a16="http://schemas.microsoft.com/office/drawing/2014/main" id="{DCFD1EE6-FA1D-45BA-D080-B1E059E7DCEC}"/>
              </a:ext>
            </a:extLst>
          </p:cNvPr>
          <p:cNvGraphicFramePr>
            <a:graphicFrameLocks noGrp="1"/>
          </p:cNvGraphicFramePr>
          <p:nvPr>
            <p:extLst>
              <p:ext uri="{D42A27DB-BD31-4B8C-83A1-F6EECF244321}">
                <p14:modId xmlns:p14="http://schemas.microsoft.com/office/powerpoint/2010/main" val="3459962666"/>
              </p:ext>
            </p:extLst>
          </p:nvPr>
        </p:nvGraphicFramePr>
        <p:xfrm>
          <a:off x="4446899" y="3769677"/>
          <a:ext cx="7071024" cy="304800"/>
        </p:xfrm>
        <a:graphic>
          <a:graphicData uri="http://schemas.openxmlformats.org/drawingml/2006/table">
            <a:tbl>
              <a:tblPr firstRow="1" bandRow="1">
                <a:tableStyleId>{F5AB1C69-6EDB-4FF4-983F-18BD219EF322}</a:tableStyleId>
              </a:tblPr>
              <a:tblGrid>
                <a:gridCol w="1303270">
                  <a:extLst>
                    <a:ext uri="{9D8B030D-6E8A-4147-A177-3AD203B41FA5}">
                      <a16:colId xmlns:a16="http://schemas.microsoft.com/office/drawing/2014/main" val="3232371767"/>
                    </a:ext>
                  </a:extLst>
                </a:gridCol>
                <a:gridCol w="5767754">
                  <a:extLst>
                    <a:ext uri="{9D8B030D-6E8A-4147-A177-3AD203B41FA5}">
                      <a16:colId xmlns:a16="http://schemas.microsoft.com/office/drawing/2014/main" val="29486410"/>
                    </a:ext>
                  </a:extLst>
                </a:gridCol>
              </a:tblGrid>
              <a:tr h="194817">
                <a:tc>
                  <a:txBody>
                    <a:bodyPr/>
                    <a:lstStyle/>
                    <a:p>
                      <a:r>
                        <a:rPr lang="en-US" sz="1400" b="0" dirty="0">
                          <a:solidFill>
                            <a:schemeClr val="bg1"/>
                          </a:solidFill>
                          <a:latin typeface="Levenim MT" panose="02010502060101010101" pitchFamily="2" charset="-79"/>
                          <a:cs typeface="Levenim MT" panose="02010502060101010101" pitchFamily="2" charset="-79"/>
                        </a:rPr>
                        <a:t>Why #3</a:t>
                      </a:r>
                      <a:endParaRPr lang="en-CA" sz="1400" b="0" dirty="0">
                        <a:solidFill>
                          <a:schemeClr val="bg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5723"/>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en-US" sz="1400" b="0" dirty="0">
                        <a:solidFill>
                          <a:srgbClr val="0E284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61957"/>
                  </a:ext>
                </a:extLst>
              </a:tr>
            </a:tbl>
          </a:graphicData>
        </a:graphic>
      </p:graphicFrame>
      <p:graphicFrame>
        <p:nvGraphicFramePr>
          <p:cNvPr id="24" name="Table 23">
            <a:extLst>
              <a:ext uri="{FF2B5EF4-FFF2-40B4-BE49-F238E27FC236}">
                <a16:creationId xmlns:a16="http://schemas.microsoft.com/office/drawing/2014/main" id="{C61465FC-7C26-5F16-EBBA-03F725DAD4E8}"/>
              </a:ext>
            </a:extLst>
          </p:cNvPr>
          <p:cNvGraphicFramePr>
            <a:graphicFrameLocks noGrp="1"/>
          </p:cNvGraphicFramePr>
          <p:nvPr>
            <p:extLst>
              <p:ext uri="{D42A27DB-BD31-4B8C-83A1-F6EECF244321}">
                <p14:modId xmlns:p14="http://schemas.microsoft.com/office/powerpoint/2010/main" val="1787347662"/>
              </p:ext>
            </p:extLst>
          </p:nvPr>
        </p:nvGraphicFramePr>
        <p:xfrm>
          <a:off x="4446899" y="4271673"/>
          <a:ext cx="7071024" cy="304800"/>
        </p:xfrm>
        <a:graphic>
          <a:graphicData uri="http://schemas.openxmlformats.org/drawingml/2006/table">
            <a:tbl>
              <a:tblPr firstRow="1" bandRow="1">
                <a:tableStyleId>{F5AB1C69-6EDB-4FF4-983F-18BD219EF322}</a:tableStyleId>
              </a:tblPr>
              <a:tblGrid>
                <a:gridCol w="1303270">
                  <a:extLst>
                    <a:ext uri="{9D8B030D-6E8A-4147-A177-3AD203B41FA5}">
                      <a16:colId xmlns:a16="http://schemas.microsoft.com/office/drawing/2014/main" val="3232371767"/>
                    </a:ext>
                  </a:extLst>
                </a:gridCol>
                <a:gridCol w="5767754">
                  <a:extLst>
                    <a:ext uri="{9D8B030D-6E8A-4147-A177-3AD203B41FA5}">
                      <a16:colId xmlns:a16="http://schemas.microsoft.com/office/drawing/2014/main" val="29486410"/>
                    </a:ext>
                  </a:extLst>
                </a:gridCol>
              </a:tblGrid>
              <a:tr h="194817">
                <a:tc>
                  <a:txBody>
                    <a:bodyPr/>
                    <a:lstStyle/>
                    <a:p>
                      <a:r>
                        <a:rPr lang="en-US" sz="1400" b="0" dirty="0">
                          <a:solidFill>
                            <a:schemeClr val="bg1"/>
                          </a:solidFill>
                          <a:latin typeface="Levenim MT" panose="02010502060101010101" pitchFamily="2" charset="-79"/>
                          <a:cs typeface="Levenim MT" panose="02010502060101010101" pitchFamily="2" charset="-79"/>
                        </a:rPr>
                        <a:t>Why #4</a:t>
                      </a:r>
                      <a:endParaRPr lang="en-CA" sz="1400" b="0" dirty="0">
                        <a:solidFill>
                          <a:schemeClr val="bg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5723"/>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en-US" sz="1400" b="0" dirty="0">
                        <a:solidFill>
                          <a:srgbClr val="0E284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61957"/>
                  </a:ext>
                </a:extLst>
              </a:tr>
            </a:tbl>
          </a:graphicData>
        </a:graphic>
      </p:graphicFrame>
      <p:graphicFrame>
        <p:nvGraphicFramePr>
          <p:cNvPr id="25" name="Table 24">
            <a:extLst>
              <a:ext uri="{FF2B5EF4-FFF2-40B4-BE49-F238E27FC236}">
                <a16:creationId xmlns:a16="http://schemas.microsoft.com/office/drawing/2014/main" id="{F55E0BB9-AB2F-52A9-C476-0F9DBF93BE50}"/>
              </a:ext>
            </a:extLst>
          </p:cNvPr>
          <p:cNvGraphicFramePr>
            <a:graphicFrameLocks noGrp="1"/>
          </p:cNvGraphicFramePr>
          <p:nvPr>
            <p:extLst>
              <p:ext uri="{D42A27DB-BD31-4B8C-83A1-F6EECF244321}">
                <p14:modId xmlns:p14="http://schemas.microsoft.com/office/powerpoint/2010/main" val="1035798805"/>
              </p:ext>
            </p:extLst>
          </p:nvPr>
        </p:nvGraphicFramePr>
        <p:xfrm>
          <a:off x="4446899" y="4793821"/>
          <a:ext cx="7071024" cy="304800"/>
        </p:xfrm>
        <a:graphic>
          <a:graphicData uri="http://schemas.openxmlformats.org/drawingml/2006/table">
            <a:tbl>
              <a:tblPr firstRow="1" bandRow="1">
                <a:tableStyleId>{F5AB1C69-6EDB-4FF4-983F-18BD219EF322}</a:tableStyleId>
              </a:tblPr>
              <a:tblGrid>
                <a:gridCol w="1285686">
                  <a:extLst>
                    <a:ext uri="{9D8B030D-6E8A-4147-A177-3AD203B41FA5}">
                      <a16:colId xmlns:a16="http://schemas.microsoft.com/office/drawing/2014/main" val="874761010"/>
                    </a:ext>
                  </a:extLst>
                </a:gridCol>
                <a:gridCol w="5785338">
                  <a:extLst>
                    <a:ext uri="{9D8B030D-6E8A-4147-A177-3AD203B41FA5}">
                      <a16:colId xmlns:a16="http://schemas.microsoft.com/office/drawing/2014/main" val="1303076945"/>
                    </a:ext>
                  </a:extLst>
                </a:gridCol>
              </a:tblGrid>
              <a:tr h="200551">
                <a:tc>
                  <a:txBody>
                    <a:bodyPr/>
                    <a:lstStyle/>
                    <a:p>
                      <a:r>
                        <a:rPr lang="en-US" sz="1400" b="0" kern="1200" dirty="0">
                          <a:solidFill>
                            <a:schemeClr val="bg1"/>
                          </a:solidFill>
                          <a:latin typeface="Levenim MT" panose="02010502060101010101" pitchFamily="2" charset="-79"/>
                          <a:ea typeface="+mn-ea"/>
                          <a:cs typeface="Levenim MT" panose="02010502060101010101" pitchFamily="2" charset="-79"/>
                        </a:rPr>
                        <a:t>Why #5</a:t>
                      </a:r>
                      <a:endParaRPr lang="en-CA" sz="1400" b="0" kern="1200" dirty="0">
                        <a:solidFill>
                          <a:schemeClr val="bg1"/>
                        </a:solidFill>
                        <a:latin typeface="Levenim MT" panose="02010502060101010101" pitchFamily="2" charset="-79"/>
                        <a:ea typeface="+mn-ea"/>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5723"/>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en-US" sz="1400" b="0" kern="1200" dirty="0">
                        <a:solidFill>
                          <a:srgbClr val="0E2841"/>
                        </a:solidFill>
                        <a:latin typeface="Levenim MT" panose="02010502060101010101" pitchFamily="2" charset="-79"/>
                        <a:ea typeface="+mn-ea"/>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4079629"/>
                  </a:ext>
                </a:extLst>
              </a:tr>
            </a:tbl>
          </a:graphicData>
        </a:graphic>
      </p:graphicFrame>
      <p:sp>
        <p:nvSpPr>
          <p:cNvPr id="26" name="Google Shape;1940;p237">
            <a:extLst>
              <a:ext uri="{FF2B5EF4-FFF2-40B4-BE49-F238E27FC236}">
                <a16:creationId xmlns:a16="http://schemas.microsoft.com/office/drawing/2014/main" id="{1BCE9338-8924-1A79-3E2D-DE9D39FD8093}"/>
              </a:ext>
            </a:extLst>
          </p:cNvPr>
          <p:cNvSpPr txBox="1">
            <a:spLocks/>
          </p:cNvSpPr>
          <p:nvPr/>
        </p:nvSpPr>
        <p:spPr>
          <a:xfrm>
            <a:off x="375815" y="2221699"/>
            <a:ext cx="3435978" cy="370555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Levenim MT" panose="02010502060101010101" pitchFamily="2" charset="-79"/>
                <a:ea typeface="+mn-ea"/>
                <a:cs typeface="Levenim MT" panose="02010502060101010101"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evenim MT" panose="02010502060101010101" pitchFamily="2" charset="-79"/>
                <a:ea typeface="+mn-ea"/>
                <a:cs typeface="Levenim MT" panose="02010502060101010101"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evenim MT" panose="02010502060101010101" pitchFamily="2" charset="-79"/>
                <a:ea typeface="+mn-ea"/>
                <a:cs typeface="Levenim MT" panose="02010502060101010101"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evenim MT" panose="02010502060101010101" pitchFamily="2" charset="-79"/>
                <a:ea typeface="+mn-ea"/>
                <a:cs typeface="Levenim MT" panose="02010502060101010101"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evenim MT" panose="02010502060101010101" pitchFamily="2" charset="-79"/>
                <a:ea typeface="+mn-ea"/>
                <a:cs typeface="Levenim MT" panose="02010502060101010101"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182F51"/>
                </a:solidFill>
              </a:rPr>
              <a:t>The 5 Whys tool: </a:t>
            </a:r>
            <a:r>
              <a:rPr lang="en-US" dirty="0">
                <a:solidFill>
                  <a:srgbClr val="182F51"/>
                </a:solidFill>
              </a:rPr>
              <a:t>Helps identify root causes of an issue by repeatedly asking “Why?”</a:t>
            </a:r>
            <a:br>
              <a:rPr lang="en-US" dirty="0">
                <a:solidFill>
                  <a:srgbClr val="182F51"/>
                </a:solidFill>
              </a:rPr>
            </a:br>
            <a:r>
              <a:rPr lang="en-US" dirty="0">
                <a:solidFill>
                  <a:srgbClr val="182F51"/>
                </a:solidFill>
              </a:rPr>
              <a:t>Start with a clear problem statement and build upon each answer until the fundamental cause is uncovered.</a:t>
            </a:r>
          </a:p>
          <a:p>
            <a:r>
              <a:rPr lang="en-US" dirty="0">
                <a:solidFill>
                  <a:srgbClr val="182F51"/>
                </a:solidFill>
              </a:rPr>
              <a:t>Keep asking </a:t>
            </a:r>
            <a:r>
              <a:rPr lang="en-US" b="1" dirty="0">
                <a:solidFill>
                  <a:srgbClr val="182F51"/>
                </a:solidFill>
              </a:rPr>
              <a:t>“why?”</a:t>
            </a:r>
            <a:endParaRPr lang="en-US" dirty="0">
              <a:solidFill>
                <a:srgbClr val="182F51"/>
              </a:solidFill>
            </a:endParaRPr>
          </a:p>
          <a:p>
            <a:r>
              <a:rPr lang="en-US" dirty="0">
                <a:solidFill>
                  <a:srgbClr val="182F51"/>
                </a:solidFill>
              </a:rPr>
              <a:t>The final </a:t>
            </a:r>
            <a:r>
              <a:rPr lang="en-US" b="1" dirty="0">
                <a:solidFill>
                  <a:srgbClr val="182F51"/>
                </a:solidFill>
              </a:rPr>
              <a:t>“because”</a:t>
            </a:r>
            <a:r>
              <a:rPr lang="en-US" dirty="0">
                <a:solidFill>
                  <a:srgbClr val="182F51"/>
                </a:solidFill>
              </a:rPr>
              <a:t> you land on should be something over which you have control</a:t>
            </a:r>
          </a:p>
          <a:p>
            <a:pPr marL="457200" lvl="1" indent="0">
              <a:buClr>
                <a:schemeClr val="dk2"/>
              </a:buClr>
              <a:buSzPts val="2000"/>
              <a:buFont typeface="Arial" panose="020B0604020202020204" pitchFamily="34" charset="0"/>
              <a:buNone/>
            </a:pPr>
            <a:endParaRPr lang="en-US" sz="2400" dirty="0">
              <a:solidFill>
                <a:srgbClr val="182F51"/>
              </a:solidFill>
            </a:endParaRPr>
          </a:p>
          <a:p>
            <a:pPr indent="-76200">
              <a:buClr>
                <a:schemeClr val="dk2"/>
              </a:buClr>
              <a:buSzPts val="2400"/>
              <a:buFont typeface="Arial" panose="020B0604020202020204" pitchFamily="34" charset="0"/>
              <a:buNone/>
            </a:pPr>
            <a:endParaRPr lang="en-US" b="1" dirty="0">
              <a:solidFill>
                <a:srgbClr val="182F51"/>
              </a:solidFill>
            </a:endParaRPr>
          </a:p>
        </p:txBody>
      </p:sp>
      <p:sp>
        <p:nvSpPr>
          <p:cNvPr id="27" name="TextBox 26">
            <a:extLst>
              <a:ext uri="{FF2B5EF4-FFF2-40B4-BE49-F238E27FC236}">
                <a16:creationId xmlns:a16="http://schemas.microsoft.com/office/drawing/2014/main" id="{3D746E65-3D90-3A3C-84B7-798049E2B19D}"/>
              </a:ext>
            </a:extLst>
          </p:cNvPr>
          <p:cNvSpPr txBox="1"/>
          <p:nvPr/>
        </p:nvSpPr>
        <p:spPr>
          <a:xfrm>
            <a:off x="4374277" y="2357369"/>
            <a:ext cx="8932704" cy="307777"/>
          </a:xfrm>
          <a:prstGeom prst="rect">
            <a:avLst/>
          </a:prstGeom>
          <a:noFill/>
        </p:spPr>
        <p:txBody>
          <a:bodyPr wrap="square">
            <a:spAutoFit/>
          </a:bodyPr>
          <a:lstStyle/>
          <a:p>
            <a:r>
              <a:rPr lang="en-US" sz="1400" b="1" dirty="0">
                <a:solidFill>
                  <a:srgbClr val="0E2841"/>
                </a:solidFill>
                <a:latin typeface="Levenim MT" panose="02010502060101010101" pitchFamily="2" charset="-79"/>
                <a:cs typeface="Levenim MT" panose="02010502060101010101" pitchFamily="2" charset="-79"/>
              </a:rPr>
              <a:t>WHY ____________________? </a:t>
            </a:r>
            <a:r>
              <a:rPr lang="en-US" sz="1400" dirty="0">
                <a:solidFill>
                  <a:srgbClr val="182F51"/>
                </a:solidFill>
                <a:latin typeface="Levenim MT" panose="02010502060101010101" pitchFamily="2" charset="-79"/>
                <a:cs typeface="Levenim MT" panose="02010502060101010101" pitchFamily="2" charset="-79"/>
              </a:rPr>
              <a:t>[add first question here] </a:t>
            </a:r>
            <a:endParaRPr lang="en-US" sz="1400" b="1" dirty="0">
              <a:solidFill>
                <a:srgbClr val="0E2841"/>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37129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E8B6DAE-7CDB-4C71-A41F-56B691A488C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14</a:t>
            </a:fld>
            <a:endParaRPr lang="en-CA"/>
          </a:p>
        </p:txBody>
      </p:sp>
      <p:sp>
        <p:nvSpPr>
          <p:cNvPr id="9" name="Slide Number Placeholder 4">
            <a:extLst>
              <a:ext uri="{FF2B5EF4-FFF2-40B4-BE49-F238E27FC236}">
                <a16:creationId xmlns:a16="http://schemas.microsoft.com/office/drawing/2014/main" id="{088FA8BE-6976-4817-BB35-1A440E77233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14</a:t>
            </a:fld>
            <a:endParaRPr lang="en-CA"/>
          </a:p>
        </p:txBody>
      </p:sp>
      <p:grpSp>
        <p:nvGrpSpPr>
          <p:cNvPr id="10" name="Group 9">
            <a:extLst>
              <a:ext uri="{FF2B5EF4-FFF2-40B4-BE49-F238E27FC236}">
                <a16:creationId xmlns:a16="http://schemas.microsoft.com/office/drawing/2014/main" id="{91683C9D-762E-459F-BFFE-FB217232DD6B}"/>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5F0CB7BB-D650-43AC-AF5E-BBC837368DF9}"/>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2AE27F28-1239-4603-A50D-B99F5A9314D7}"/>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Root Cause Analysis</a:t>
              </a:r>
            </a:p>
          </p:txBody>
        </p:sp>
        <p:pic>
          <p:nvPicPr>
            <p:cNvPr id="13" name="Picture 12">
              <a:extLst>
                <a:ext uri="{FF2B5EF4-FFF2-40B4-BE49-F238E27FC236}">
                  <a16:creationId xmlns:a16="http://schemas.microsoft.com/office/drawing/2014/main" id="{2A0C4E6B-2F4D-432E-836C-C7FE8466606A}"/>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D036FC0E-00FD-481E-8109-DF1A11C8C5CF}"/>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007A893A-2C01-4DAB-8856-0832262C7B8A}"/>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2768130D-CC75-4190-BB7D-7ADC1A305AD1}"/>
              </a:ext>
            </a:extLst>
          </p:cNvPr>
          <p:cNvSpPr txBox="1"/>
          <p:nvPr/>
        </p:nvSpPr>
        <p:spPr>
          <a:xfrm>
            <a:off x="519238" y="1340709"/>
            <a:ext cx="10970496" cy="396199"/>
          </a:xfrm>
          <a:prstGeom prst="rect">
            <a:avLst/>
          </a:prstGeom>
          <a:noFill/>
        </p:spPr>
        <p:txBody>
          <a:bodyPr wrap="square" rtlCol="0">
            <a:spAutoFit/>
          </a:bodyPr>
          <a:lstStyle/>
          <a:p>
            <a:pPr lvl="0" indent="12700">
              <a:lnSpc>
                <a:spcPct val="107000"/>
              </a:lnSpc>
              <a:spcAft>
                <a:spcPts val="800"/>
              </a:spcAft>
              <a:tabLst>
                <a:tab pos="0" algn="l"/>
              </a:tabLst>
            </a:pPr>
            <a:r>
              <a:rPr lang="en-US" sz="2000">
                <a:solidFill>
                  <a:srgbClr val="182F51"/>
                </a:solidFill>
                <a:latin typeface="Century Gothic" panose="020B0502020202020204" pitchFamily="34" charset="0"/>
                <a:ea typeface="Calibri" panose="020F0502020204030204" pitchFamily="34" charset="0"/>
                <a:cs typeface="Times New Roman" panose="02020603050405020304" pitchFamily="18" charset="0"/>
              </a:rPr>
              <a:t>Tool: Ishikawa Diagram (Cause and Effect Diagram)</a:t>
            </a:r>
            <a:endParaRPr lang="en-CA" sz="20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0F0132E-C30C-4581-9125-2990D8E1C5D3}"/>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5</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E334E55A-2F44-8DA4-DA15-0167547C6567}"/>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14</a:t>
            </a:fld>
            <a:endParaRPr lang="en-CA"/>
          </a:p>
        </p:txBody>
      </p:sp>
      <p:sp>
        <p:nvSpPr>
          <p:cNvPr id="2" name="TextBox 1">
            <a:extLst>
              <a:ext uri="{FF2B5EF4-FFF2-40B4-BE49-F238E27FC236}">
                <a16:creationId xmlns:a16="http://schemas.microsoft.com/office/drawing/2014/main" id="{5FD4DBAE-98B7-B770-54DC-278A28D313FC}"/>
              </a:ext>
            </a:extLst>
          </p:cNvPr>
          <p:cNvSpPr txBox="1"/>
          <p:nvPr/>
        </p:nvSpPr>
        <p:spPr>
          <a:xfrm>
            <a:off x="10058401" y="3752275"/>
            <a:ext cx="1711036" cy="338554"/>
          </a:xfrm>
          <a:prstGeom prst="rect">
            <a:avLst/>
          </a:prstGeom>
          <a:solidFill>
            <a:srgbClr val="A5A5A5">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Problem/Issue</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cxnSp>
        <p:nvCxnSpPr>
          <p:cNvPr id="3" name="Straight Arrow Connector 2">
            <a:extLst>
              <a:ext uri="{FF2B5EF4-FFF2-40B4-BE49-F238E27FC236}">
                <a16:creationId xmlns:a16="http://schemas.microsoft.com/office/drawing/2014/main" id="{07690769-B6CD-3349-88E6-9F594BBB9849}"/>
              </a:ext>
            </a:extLst>
          </p:cNvPr>
          <p:cNvCxnSpPr>
            <a:cxnSpLocks/>
            <a:endCxn id="2" idx="1"/>
          </p:cNvCxnSpPr>
          <p:nvPr/>
        </p:nvCxnSpPr>
        <p:spPr>
          <a:xfrm flipV="1">
            <a:off x="1496292" y="3921552"/>
            <a:ext cx="8562109" cy="15389"/>
          </a:xfrm>
          <a:prstGeom prst="straightConnector1">
            <a:avLst/>
          </a:prstGeom>
          <a:noFill/>
          <a:ln w="6350" cap="flat" cmpd="sng" algn="ctr">
            <a:solidFill>
              <a:srgbClr val="002060"/>
            </a:solidFill>
            <a:prstDash val="solid"/>
            <a:miter lim="800000"/>
            <a:tailEnd type="triangle"/>
          </a:ln>
          <a:effectLst/>
        </p:spPr>
      </p:cxnSp>
      <p:sp>
        <p:nvSpPr>
          <p:cNvPr id="5" name="TextBox 4">
            <a:extLst>
              <a:ext uri="{FF2B5EF4-FFF2-40B4-BE49-F238E27FC236}">
                <a16:creationId xmlns:a16="http://schemas.microsoft.com/office/drawing/2014/main" id="{2D36F8B4-8AC4-1BDD-8011-6E5BCFFE50E0}"/>
              </a:ext>
            </a:extLst>
          </p:cNvPr>
          <p:cNvSpPr txBox="1"/>
          <p:nvPr/>
        </p:nvSpPr>
        <p:spPr>
          <a:xfrm>
            <a:off x="642156" y="2235909"/>
            <a:ext cx="1711036" cy="584775"/>
          </a:xfrm>
          <a:prstGeom prst="rect">
            <a:avLst/>
          </a:prstGeom>
          <a:solidFill>
            <a:srgbClr val="44546A">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Education and awareness</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sp>
        <p:nvSpPr>
          <p:cNvPr id="8" name="TextBox 7">
            <a:extLst>
              <a:ext uri="{FF2B5EF4-FFF2-40B4-BE49-F238E27FC236}">
                <a16:creationId xmlns:a16="http://schemas.microsoft.com/office/drawing/2014/main" id="{AB3A6994-FE69-51B5-17A2-69BCB0CD9136}"/>
              </a:ext>
            </a:extLst>
          </p:cNvPr>
          <p:cNvSpPr txBox="1"/>
          <p:nvPr/>
        </p:nvSpPr>
        <p:spPr>
          <a:xfrm>
            <a:off x="3970484" y="2423825"/>
            <a:ext cx="1711036" cy="338554"/>
          </a:xfrm>
          <a:prstGeom prst="rect">
            <a:avLst/>
          </a:prstGeom>
          <a:solidFill>
            <a:srgbClr val="44546A">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Infrastructure</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sp>
        <p:nvSpPr>
          <p:cNvPr id="16" name="TextBox 15">
            <a:extLst>
              <a:ext uri="{FF2B5EF4-FFF2-40B4-BE49-F238E27FC236}">
                <a16:creationId xmlns:a16="http://schemas.microsoft.com/office/drawing/2014/main" id="{73FC8929-7AA4-B41D-ADCD-1B99E057B3D6}"/>
              </a:ext>
            </a:extLst>
          </p:cNvPr>
          <p:cNvSpPr txBox="1"/>
          <p:nvPr/>
        </p:nvSpPr>
        <p:spPr>
          <a:xfrm>
            <a:off x="2255984" y="5058434"/>
            <a:ext cx="1711036" cy="338554"/>
          </a:xfrm>
          <a:prstGeom prst="rect">
            <a:avLst/>
          </a:prstGeom>
          <a:solidFill>
            <a:srgbClr val="44546A">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Clinical flow</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sp>
        <p:nvSpPr>
          <p:cNvPr id="19" name="TextBox 18">
            <a:extLst>
              <a:ext uri="{FF2B5EF4-FFF2-40B4-BE49-F238E27FC236}">
                <a16:creationId xmlns:a16="http://schemas.microsoft.com/office/drawing/2014/main" id="{332A3F09-293B-0320-470F-AA99FBDE77E7}"/>
              </a:ext>
            </a:extLst>
          </p:cNvPr>
          <p:cNvSpPr txBox="1"/>
          <p:nvPr/>
        </p:nvSpPr>
        <p:spPr>
          <a:xfrm>
            <a:off x="5681520" y="5058434"/>
            <a:ext cx="1711036" cy="584775"/>
          </a:xfrm>
          <a:prstGeom prst="rect">
            <a:avLst/>
          </a:prstGeom>
          <a:solidFill>
            <a:srgbClr val="44546A">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Finances and Procurement</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sp>
        <p:nvSpPr>
          <p:cNvPr id="20" name="TextBox 19">
            <a:extLst>
              <a:ext uri="{FF2B5EF4-FFF2-40B4-BE49-F238E27FC236}">
                <a16:creationId xmlns:a16="http://schemas.microsoft.com/office/drawing/2014/main" id="{FB22D07C-62AA-8C94-A615-67738E403167}"/>
              </a:ext>
            </a:extLst>
          </p:cNvPr>
          <p:cNvSpPr txBox="1"/>
          <p:nvPr/>
        </p:nvSpPr>
        <p:spPr>
          <a:xfrm>
            <a:off x="7392556" y="2403951"/>
            <a:ext cx="1711036" cy="338554"/>
          </a:xfrm>
          <a:prstGeom prst="rect">
            <a:avLst/>
          </a:prstGeom>
          <a:solidFill>
            <a:srgbClr val="44546A">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Category</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cxnSp>
        <p:nvCxnSpPr>
          <p:cNvPr id="21" name="Straight Arrow Connector 20">
            <a:extLst>
              <a:ext uri="{FF2B5EF4-FFF2-40B4-BE49-F238E27FC236}">
                <a16:creationId xmlns:a16="http://schemas.microsoft.com/office/drawing/2014/main" id="{E8686D54-A8DE-EA93-CF44-01120506DE71}"/>
              </a:ext>
            </a:extLst>
          </p:cNvPr>
          <p:cNvCxnSpPr>
            <a:cxnSpLocks/>
            <a:stCxn id="5" idx="2"/>
          </p:cNvCxnSpPr>
          <p:nvPr/>
        </p:nvCxnSpPr>
        <p:spPr>
          <a:xfrm>
            <a:off x="1497674" y="2820684"/>
            <a:ext cx="755245" cy="1107504"/>
          </a:xfrm>
          <a:prstGeom prst="straightConnector1">
            <a:avLst/>
          </a:prstGeom>
          <a:noFill/>
          <a:ln w="6350" cap="flat" cmpd="sng" algn="ctr">
            <a:solidFill>
              <a:srgbClr val="002060"/>
            </a:solidFill>
            <a:prstDash val="solid"/>
            <a:miter lim="800000"/>
            <a:tailEnd type="triangle"/>
          </a:ln>
          <a:effectLst/>
        </p:spPr>
      </p:cxnSp>
      <p:cxnSp>
        <p:nvCxnSpPr>
          <p:cNvPr id="22" name="Straight Arrow Connector 21">
            <a:extLst>
              <a:ext uri="{FF2B5EF4-FFF2-40B4-BE49-F238E27FC236}">
                <a16:creationId xmlns:a16="http://schemas.microsoft.com/office/drawing/2014/main" id="{8D89E0B7-9560-7684-A97B-87C536441FEE}"/>
              </a:ext>
            </a:extLst>
          </p:cNvPr>
          <p:cNvCxnSpPr/>
          <p:nvPr/>
        </p:nvCxnSpPr>
        <p:spPr>
          <a:xfrm>
            <a:off x="4769429" y="2790786"/>
            <a:ext cx="855518" cy="1146155"/>
          </a:xfrm>
          <a:prstGeom prst="straightConnector1">
            <a:avLst/>
          </a:prstGeom>
          <a:noFill/>
          <a:ln w="6350" cap="flat" cmpd="sng" algn="ctr">
            <a:solidFill>
              <a:srgbClr val="002060"/>
            </a:solidFill>
            <a:prstDash val="solid"/>
            <a:miter lim="800000"/>
            <a:tailEnd type="triangle"/>
          </a:ln>
          <a:effectLst/>
        </p:spPr>
      </p:cxnSp>
      <p:cxnSp>
        <p:nvCxnSpPr>
          <p:cNvPr id="23" name="Straight Arrow Connector 22">
            <a:extLst>
              <a:ext uri="{FF2B5EF4-FFF2-40B4-BE49-F238E27FC236}">
                <a16:creationId xmlns:a16="http://schemas.microsoft.com/office/drawing/2014/main" id="{E50047F1-8F8A-6AB9-33C4-106A35983CE1}"/>
              </a:ext>
            </a:extLst>
          </p:cNvPr>
          <p:cNvCxnSpPr/>
          <p:nvPr/>
        </p:nvCxnSpPr>
        <p:spPr>
          <a:xfrm>
            <a:off x="8138392" y="2782034"/>
            <a:ext cx="855518" cy="1146155"/>
          </a:xfrm>
          <a:prstGeom prst="straightConnector1">
            <a:avLst/>
          </a:prstGeom>
          <a:noFill/>
          <a:ln w="6350" cap="flat" cmpd="sng" algn="ctr">
            <a:solidFill>
              <a:srgbClr val="002060"/>
            </a:solidFill>
            <a:prstDash val="solid"/>
            <a:miter lim="800000"/>
            <a:tailEnd type="triangle"/>
          </a:ln>
          <a:effectLst/>
        </p:spPr>
      </p:cxnSp>
      <p:cxnSp>
        <p:nvCxnSpPr>
          <p:cNvPr id="24" name="Straight Arrow Connector 23">
            <a:extLst>
              <a:ext uri="{FF2B5EF4-FFF2-40B4-BE49-F238E27FC236}">
                <a16:creationId xmlns:a16="http://schemas.microsoft.com/office/drawing/2014/main" id="{C4BA77E0-D4B6-3B9D-221B-3345164AF821}"/>
              </a:ext>
            </a:extLst>
          </p:cNvPr>
          <p:cNvCxnSpPr>
            <a:cxnSpLocks/>
            <a:endCxn id="16" idx="0"/>
          </p:cNvCxnSpPr>
          <p:nvPr/>
        </p:nvCxnSpPr>
        <p:spPr>
          <a:xfrm flipH="1">
            <a:off x="3111502" y="3928189"/>
            <a:ext cx="855518" cy="1130245"/>
          </a:xfrm>
          <a:prstGeom prst="straightConnector1">
            <a:avLst/>
          </a:prstGeom>
          <a:noFill/>
          <a:ln w="6350" cap="flat" cmpd="sng" algn="ctr">
            <a:solidFill>
              <a:srgbClr val="002060"/>
            </a:solidFill>
            <a:prstDash val="solid"/>
            <a:miter lim="800000"/>
            <a:headEnd type="triangle" w="med" len="med"/>
            <a:tailEnd type="none" w="med" len="med"/>
          </a:ln>
          <a:effectLst/>
        </p:spPr>
      </p:cxnSp>
      <p:cxnSp>
        <p:nvCxnSpPr>
          <p:cNvPr id="25" name="Straight Arrow Connector 24">
            <a:extLst>
              <a:ext uri="{FF2B5EF4-FFF2-40B4-BE49-F238E27FC236}">
                <a16:creationId xmlns:a16="http://schemas.microsoft.com/office/drawing/2014/main" id="{8501243F-970D-049C-D25C-FBA2383A3864}"/>
              </a:ext>
            </a:extLst>
          </p:cNvPr>
          <p:cNvCxnSpPr>
            <a:cxnSpLocks/>
          </p:cNvCxnSpPr>
          <p:nvPr/>
        </p:nvCxnSpPr>
        <p:spPr>
          <a:xfrm flipH="1">
            <a:off x="6584951" y="3928188"/>
            <a:ext cx="855518" cy="1130245"/>
          </a:xfrm>
          <a:prstGeom prst="straightConnector1">
            <a:avLst/>
          </a:prstGeom>
          <a:noFill/>
          <a:ln w="6350" cap="flat" cmpd="sng" algn="ctr">
            <a:solidFill>
              <a:srgbClr val="002060"/>
            </a:solidFill>
            <a:prstDash val="solid"/>
            <a:miter lim="800000"/>
            <a:headEnd type="triangle" w="med" len="med"/>
            <a:tailEnd type="none" w="med" len="med"/>
          </a:ln>
          <a:effectLst/>
        </p:spPr>
      </p:cxnSp>
      <p:cxnSp>
        <p:nvCxnSpPr>
          <p:cNvPr id="26" name="Straight Arrow Connector 25">
            <a:extLst>
              <a:ext uri="{FF2B5EF4-FFF2-40B4-BE49-F238E27FC236}">
                <a16:creationId xmlns:a16="http://schemas.microsoft.com/office/drawing/2014/main" id="{83ACA60A-C49A-C14D-F91A-139F75FCFFE5}"/>
              </a:ext>
            </a:extLst>
          </p:cNvPr>
          <p:cNvCxnSpPr>
            <a:cxnSpLocks/>
          </p:cNvCxnSpPr>
          <p:nvPr/>
        </p:nvCxnSpPr>
        <p:spPr>
          <a:xfrm>
            <a:off x="625764" y="3543549"/>
            <a:ext cx="1332347" cy="0"/>
          </a:xfrm>
          <a:prstGeom prst="straightConnector1">
            <a:avLst/>
          </a:prstGeom>
          <a:noFill/>
          <a:ln w="6350" cap="flat" cmpd="sng" algn="ctr">
            <a:solidFill>
              <a:srgbClr val="70AD47">
                <a:lumMod val="75000"/>
              </a:srgbClr>
            </a:solidFill>
            <a:prstDash val="solid"/>
            <a:miter lim="800000"/>
            <a:tailEnd type="triangle"/>
          </a:ln>
          <a:effectLst/>
        </p:spPr>
      </p:cxnSp>
      <p:cxnSp>
        <p:nvCxnSpPr>
          <p:cNvPr id="27" name="Straight Arrow Connector 26">
            <a:extLst>
              <a:ext uri="{FF2B5EF4-FFF2-40B4-BE49-F238E27FC236}">
                <a16:creationId xmlns:a16="http://schemas.microsoft.com/office/drawing/2014/main" id="{9C3331F5-3DC5-A50F-B252-BCFB91317FD6}"/>
              </a:ext>
            </a:extLst>
          </p:cNvPr>
          <p:cNvCxnSpPr>
            <a:cxnSpLocks/>
          </p:cNvCxnSpPr>
          <p:nvPr/>
        </p:nvCxnSpPr>
        <p:spPr>
          <a:xfrm>
            <a:off x="414485" y="3224894"/>
            <a:ext cx="1332347" cy="0"/>
          </a:xfrm>
          <a:prstGeom prst="straightConnector1">
            <a:avLst/>
          </a:prstGeom>
          <a:noFill/>
          <a:ln w="6350" cap="flat" cmpd="sng" algn="ctr">
            <a:solidFill>
              <a:srgbClr val="70AD47">
                <a:lumMod val="75000"/>
              </a:srgbClr>
            </a:solidFill>
            <a:prstDash val="solid"/>
            <a:miter lim="800000"/>
            <a:tailEnd type="triangle"/>
          </a:ln>
          <a:effectLst/>
        </p:spPr>
      </p:cxnSp>
      <p:sp>
        <p:nvSpPr>
          <p:cNvPr id="28" name="TextBox 27">
            <a:extLst>
              <a:ext uri="{FF2B5EF4-FFF2-40B4-BE49-F238E27FC236}">
                <a16:creationId xmlns:a16="http://schemas.microsoft.com/office/drawing/2014/main" id="{FB6EDB67-C5C4-5AF4-CD20-F49019D6B94D}"/>
              </a:ext>
            </a:extLst>
          </p:cNvPr>
          <p:cNvSpPr txBox="1"/>
          <p:nvPr/>
        </p:nvSpPr>
        <p:spPr>
          <a:xfrm>
            <a:off x="772422" y="2970940"/>
            <a:ext cx="627095"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rPr>
              <a:t>Cause</a:t>
            </a:r>
            <a:endParaRPr kumimoji="0" lang="en-CA"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endParaRPr>
          </a:p>
        </p:txBody>
      </p:sp>
      <p:sp>
        <p:nvSpPr>
          <p:cNvPr id="29" name="TextBox 28">
            <a:extLst>
              <a:ext uri="{FF2B5EF4-FFF2-40B4-BE49-F238E27FC236}">
                <a16:creationId xmlns:a16="http://schemas.microsoft.com/office/drawing/2014/main" id="{F8FF9FA1-15CC-6CD0-6FC5-67D7BA89E21A}"/>
              </a:ext>
            </a:extLst>
          </p:cNvPr>
          <p:cNvSpPr txBox="1"/>
          <p:nvPr/>
        </p:nvSpPr>
        <p:spPr>
          <a:xfrm>
            <a:off x="938126" y="3289593"/>
            <a:ext cx="627095"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rPr>
              <a:t>Cause</a:t>
            </a:r>
            <a:endParaRPr kumimoji="0" lang="en-CA"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endParaRPr>
          </a:p>
        </p:txBody>
      </p:sp>
      <p:cxnSp>
        <p:nvCxnSpPr>
          <p:cNvPr id="30" name="Straight Arrow Connector 29">
            <a:extLst>
              <a:ext uri="{FF2B5EF4-FFF2-40B4-BE49-F238E27FC236}">
                <a16:creationId xmlns:a16="http://schemas.microsoft.com/office/drawing/2014/main" id="{0B51393A-CBFD-CC86-1F53-6B45D064F75A}"/>
              </a:ext>
            </a:extLst>
          </p:cNvPr>
          <p:cNvCxnSpPr>
            <a:cxnSpLocks/>
          </p:cNvCxnSpPr>
          <p:nvPr/>
        </p:nvCxnSpPr>
        <p:spPr>
          <a:xfrm>
            <a:off x="3947915" y="3470568"/>
            <a:ext cx="1332347" cy="0"/>
          </a:xfrm>
          <a:prstGeom prst="straightConnector1">
            <a:avLst/>
          </a:prstGeom>
          <a:noFill/>
          <a:ln w="6350" cap="flat" cmpd="sng" algn="ctr">
            <a:solidFill>
              <a:srgbClr val="70AD47">
                <a:lumMod val="75000"/>
              </a:srgbClr>
            </a:solidFill>
            <a:prstDash val="solid"/>
            <a:miter lim="800000"/>
            <a:tailEnd type="triangle"/>
          </a:ln>
          <a:effectLst/>
        </p:spPr>
      </p:cxnSp>
      <p:cxnSp>
        <p:nvCxnSpPr>
          <p:cNvPr id="31" name="Straight Arrow Connector 30">
            <a:extLst>
              <a:ext uri="{FF2B5EF4-FFF2-40B4-BE49-F238E27FC236}">
                <a16:creationId xmlns:a16="http://schemas.microsoft.com/office/drawing/2014/main" id="{A7AB396F-52C0-B943-396F-B42505C59D5F}"/>
              </a:ext>
            </a:extLst>
          </p:cNvPr>
          <p:cNvCxnSpPr>
            <a:cxnSpLocks/>
          </p:cNvCxnSpPr>
          <p:nvPr/>
        </p:nvCxnSpPr>
        <p:spPr>
          <a:xfrm>
            <a:off x="3736636" y="3151913"/>
            <a:ext cx="1332347" cy="0"/>
          </a:xfrm>
          <a:prstGeom prst="straightConnector1">
            <a:avLst/>
          </a:prstGeom>
          <a:noFill/>
          <a:ln w="6350" cap="flat" cmpd="sng" algn="ctr">
            <a:solidFill>
              <a:srgbClr val="70AD47">
                <a:lumMod val="75000"/>
              </a:srgbClr>
            </a:solidFill>
            <a:prstDash val="solid"/>
            <a:miter lim="800000"/>
            <a:tailEnd type="triangle"/>
          </a:ln>
          <a:effectLst/>
        </p:spPr>
      </p:cxnSp>
      <p:sp>
        <p:nvSpPr>
          <p:cNvPr id="32" name="TextBox 31">
            <a:extLst>
              <a:ext uri="{FF2B5EF4-FFF2-40B4-BE49-F238E27FC236}">
                <a16:creationId xmlns:a16="http://schemas.microsoft.com/office/drawing/2014/main" id="{DE489072-F217-B845-BE59-A53A75E4BB0B}"/>
              </a:ext>
            </a:extLst>
          </p:cNvPr>
          <p:cNvSpPr txBox="1"/>
          <p:nvPr/>
        </p:nvSpPr>
        <p:spPr>
          <a:xfrm>
            <a:off x="4094573" y="2897959"/>
            <a:ext cx="627095"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rPr>
              <a:t>Cause</a:t>
            </a:r>
            <a:endParaRPr kumimoji="0" lang="en-CA"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endParaRPr>
          </a:p>
        </p:txBody>
      </p:sp>
      <p:sp>
        <p:nvSpPr>
          <p:cNvPr id="33" name="TextBox 32">
            <a:extLst>
              <a:ext uri="{FF2B5EF4-FFF2-40B4-BE49-F238E27FC236}">
                <a16:creationId xmlns:a16="http://schemas.microsoft.com/office/drawing/2014/main" id="{D811877E-9E15-E2EA-9175-62E4D48C67F6}"/>
              </a:ext>
            </a:extLst>
          </p:cNvPr>
          <p:cNvSpPr txBox="1"/>
          <p:nvPr/>
        </p:nvSpPr>
        <p:spPr>
          <a:xfrm>
            <a:off x="4260277" y="3216612"/>
            <a:ext cx="627095"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rPr>
              <a:t>Cause</a:t>
            </a:r>
            <a:endParaRPr kumimoji="0" lang="en-CA"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endParaRPr>
          </a:p>
        </p:txBody>
      </p:sp>
      <p:cxnSp>
        <p:nvCxnSpPr>
          <p:cNvPr id="34" name="Straight Arrow Connector 33">
            <a:extLst>
              <a:ext uri="{FF2B5EF4-FFF2-40B4-BE49-F238E27FC236}">
                <a16:creationId xmlns:a16="http://schemas.microsoft.com/office/drawing/2014/main" id="{712C078A-27D3-6F7A-0425-1165BA12A3A6}"/>
              </a:ext>
            </a:extLst>
          </p:cNvPr>
          <p:cNvCxnSpPr>
            <a:cxnSpLocks/>
          </p:cNvCxnSpPr>
          <p:nvPr/>
        </p:nvCxnSpPr>
        <p:spPr>
          <a:xfrm>
            <a:off x="7281361" y="3472768"/>
            <a:ext cx="1332347" cy="0"/>
          </a:xfrm>
          <a:prstGeom prst="straightConnector1">
            <a:avLst/>
          </a:prstGeom>
          <a:noFill/>
          <a:ln w="6350" cap="flat" cmpd="sng" algn="ctr">
            <a:solidFill>
              <a:srgbClr val="70AD47">
                <a:lumMod val="75000"/>
              </a:srgbClr>
            </a:solidFill>
            <a:prstDash val="solid"/>
            <a:miter lim="800000"/>
            <a:tailEnd type="triangle"/>
          </a:ln>
          <a:effectLst/>
        </p:spPr>
      </p:cxnSp>
      <p:cxnSp>
        <p:nvCxnSpPr>
          <p:cNvPr id="35" name="Straight Arrow Connector 34">
            <a:extLst>
              <a:ext uri="{FF2B5EF4-FFF2-40B4-BE49-F238E27FC236}">
                <a16:creationId xmlns:a16="http://schemas.microsoft.com/office/drawing/2014/main" id="{5EE48B16-F509-B84D-DB2C-726DF40D7312}"/>
              </a:ext>
            </a:extLst>
          </p:cNvPr>
          <p:cNvCxnSpPr>
            <a:cxnSpLocks/>
          </p:cNvCxnSpPr>
          <p:nvPr/>
        </p:nvCxnSpPr>
        <p:spPr>
          <a:xfrm>
            <a:off x="7070082" y="3154113"/>
            <a:ext cx="1332347" cy="0"/>
          </a:xfrm>
          <a:prstGeom prst="straightConnector1">
            <a:avLst/>
          </a:prstGeom>
          <a:noFill/>
          <a:ln w="6350" cap="flat" cmpd="sng" algn="ctr">
            <a:solidFill>
              <a:srgbClr val="70AD47">
                <a:lumMod val="75000"/>
              </a:srgbClr>
            </a:solidFill>
            <a:prstDash val="solid"/>
            <a:miter lim="800000"/>
            <a:tailEnd type="triangle"/>
          </a:ln>
          <a:effectLst/>
        </p:spPr>
      </p:cxnSp>
      <p:sp>
        <p:nvSpPr>
          <p:cNvPr id="36" name="TextBox 35">
            <a:extLst>
              <a:ext uri="{FF2B5EF4-FFF2-40B4-BE49-F238E27FC236}">
                <a16:creationId xmlns:a16="http://schemas.microsoft.com/office/drawing/2014/main" id="{09797E2D-F154-BD3F-23AB-5B28FFE978C8}"/>
              </a:ext>
            </a:extLst>
          </p:cNvPr>
          <p:cNvSpPr txBox="1"/>
          <p:nvPr/>
        </p:nvSpPr>
        <p:spPr>
          <a:xfrm>
            <a:off x="7428019" y="2900159"/>
            <a:ext cx="627095"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rPr>
              <a:t>Cause</a:t>
            </a:r>
            <a:endParaRPr kumimoji="0" lang="en-CA"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endParaRPr>
          </a:p>
        </p:txBody>
      </p:sp>
      <p:sp>
        <p:nvSpPr>
          <p:cNvPr id="37" name="TextBox 36">
            <a:extLst>
              <a:ext uri="{FF2B5EF4-FFF2-40B4-BE49-F238E27FC236}">
                <a16:creationId xmlns:a16="http://schemas.microsoft.com/office/drawing/2014/main" id="{9E85330F-149D-8EBC-251E-C9134781882C}"/>
              </a:ext>
            </a:extLst>
          </p:cNvPr>
          <p:cNvSpPr txBox="1"/>
          <p:nvPr/>
        </p:nvSpPr>
        <p:spPr>
          <a:xfrm>
            <a:off x="7593723" y="3218812"/>
            <a:ext cx="627095"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rPr>
              <a:t>Cause</a:t>
            </a:r>
            <a:endParaRPr kumimoji="0" lang="en-CA"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endParaRPr>
          </a:p>
        </p:txBody>
      </p:sp>
      <p:cxnSp>
        <p:nvCxnSpPr>
          <p:cNvPr id="38" name="Straight Arrow Connector 37">
            <a:extLst>
              <a:ext uri="{FF2B5EF4-FFF2-40B4-BE49-F238E27FC236}">
                <a16:creationId xmlns:a16="http://schemas.microsoft.com/office/drawing/2014/main" id="{BC27E737-CD16-672E-2A6D-D0791E6837A7}"/>
              </a:ext>
            </a:extLst>
          </p:cNvPr>
          <p:cNvCxnSpPr>
            <a:cxnSpLocks/>
          </p:cNvCxnSpPr>
          <p:nvPr/>
        </p:nvCxnSpPr>
        <p:spPr>
          <a:xfrm>
            <a:off x="2072977" y="4683446"/>
            <a:ext cx="1332347" cy="0"/>
          </a:xfrm>
          <a:prstGeom prst="straightConnector1">
            <a:avLst/>
          </a:prstGeom>
          <a:noFill/>
          <a:ln w="6350" cap="flat" cmpd="sng" algn="ctr">
            <a:solidFill>
              <a:srgbClr val="70AD47">
                <a:lumMod val="75000"/>
              </a:srgbClr>
            </a:solidFill>
            <a:prstDash val="solid"/>
            <a:miter lim="800000"/>
            <a:tailEnd type="triangle"/>
          </a:ln>
          <a:effectLst/>
        </p:spPr>
      </p:cxnSp>
      <p:cxnSp>
        <p:nvCxnSpPr>
          <p:cNvPr id="39" name="Straight Arrow Connector 38">
            <a:extLst>
              <a:ext uri="{FF2B5EF4-FFF2-40B4-BE49-F238E27FC236}">
                <a16:creationId xmlns:a16="http://schemas.microsoft.com/office/drawing/2014/main" id="{1A3C1E38-40E2-D923-05E6-DFFCFEC2BEC0}"/>
              </a:ext>
            </a:extLst>
          </p:cNvPr>
          <p:cNvCxnSpPr>
            <a:cxnSpLocks/>
          </p:cNvCxnSpPr>
          <p:nvPr/>
        </p:nvCxnSpPr>
        <p:spPr>
          <a:xfrm>
            <a:off x="2305043" y="4364791"/>
            <a:ext cx="1332347" cy="0"/>
          </a:xfrm>
          <a:prstGeom prst="straightConnector1">
            <a:avLst/>
          </a:prstGeom>
          <a:noFill/>
          <a:ln w="6350" cap="flat" cmpd="sng" algn="ctr">
            <a:solidFill>
              <a:srgbClr val="70AD47">
                <a:lumMod val="75000"/>
              </a:srgbClr>
            </a:solidFill>
            <a:prstDash val="solid"/>
            <a:miter lim="800000"/>
            <a:tailEnd type="triangle"/>
          </a:ln>
          <a:effectLst/>
        </p:spPr>
      </p:cxnSp>
      <p:sp>
        <p:nvSpPr>
          <p:cNvPr id="40" name="TextBox 39">
            <a:extLst>
              <a:ext uri="{FF2B5EF4-FFF2-40B4-BE49-F238E27FC236}">
                <a16:creationId xmlns:a16="http://schemas.microsoft.com/office/drawing/2014/main" id="{D8DBE098-B3A3-81A9-4CFB-4BB441C1478C}"/>
              </a:ext>
            </a:extLst>
          </p:cNvPr>
          <p:cNvSpPr txBox="1"/>
          <p:nvPr/>
        </p:nvSpPr>
        <p:spPr>
          <a:xfrm>
            <a:off x="2662980" y="4110837"/>
            <a:ext cx="627095"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rPr>
              <a:t>Cause</a:t>
            </a:r>
            <a:endParaRPr kumimoji="0" lang="en-CA"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endParaRPr>
          </a:p>
        </p:txBody>
      </p:sp>
      <p:sp>
        <p:nvSpPr>
          <p:cNvPr id="41" name="TextBox 40">
            <a:extLst>
              <a:ext uri="{FF2B5EF4-FFF2-40B4-BE49-F238E27FC236}">
                <a16:creationId xmlns:a16="http://schemas.microsoft.com/office/drawing/2014/main" id="{946310C4-AFB0-07AB-694E-6B7BBA27DB1F}"/>
              </a:ext>
            </a:extLst>
          </p:cNvPr>
          <p:cNvSpPr txBox="1"/>
          <p:nvPr/>
        </p:nvSpPr>
        <p:spPr>
          <a:xfrm>
            <a:off x="2385339" y="4429490"/>
            <a:ext cx="627095"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rPr>
              <a:t>Cause</a:t>
            </a:r>
            <a:endParaRPr kumimoji="0" lang="en-CA"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endParaRPr>
          </a:p>
        </p:txBody>
      </p:sp>
      <p:cxnSp>
        <p:nvCxnSpPr>
          <p:cNvPr id="42" name="Straight Arrow Connector 41">
            <a:extLst>
              <a:ext uri="{FF2B5EF4-FFF2-40B4-BE49-F238E27FC236}">
                <a16:creationId xmlns:a16="http://schemas.microsoft.com/office/drawing/2014/main" id="{71FA0971-0444-188B-9AC2-3C3213ACC0DE}"/>
              </a:ext>
            </a:extLst>
          </p:cNvPr>
          <p:cNvCxnSpPr>
            <a:cxnSpLocks/>
          </p:cNvCxnSpPr>
          <p:nvPr/>
        </p:nvCxnSpPr>
        <p:spPr>
          <a:xfrm>
            <a:off x="5490692" y="4685646"/>
            <a:ext cx="1332347" cy="0"/>
          </a:xfrm>
          <a:prstGeom prst="straightConnector1">
            <a:avLst/>
          </a:prstGeom>
          <a:noFill/>
          <a:ln w="6350" cap="flat" cmpd="sng" algn="ctr">
            <a:solidFill>
              <a:srgbClr val="70AD47">
                <a:lumMod val="75000"/>
              </a:srgbClr>
            </a:solidFill>
            <a:prstDash val="solid"/>
            <a:miter lim="800000"/>
            <a:tailEnd type="triangle"/>
          </a:ln>
          <a:effectLst/>
        </p:spPr>
      </p:cxnSp>
      <p:cxnSp>
        <p:nvCxnSpPr>
          <p:cNvPr id="43" name="Straight Arrow Connector 42">
            <a:extLst>
              <a:ext uri="{FF2B5EF4-FFF2-40B4-BE49-F238E27FC236}">
                <a16:creationId xmlns:a16="http://schemas.microsoft.com/office/drawing/2014/main" id="{EBD294EB-5D78-D543-E8D4-BA1C92E0951F}"/>
              </a:ext>
            </a:extLst>
          </p:cNvPr>
          <p:cNvCxnSpPr>
            <a:cxnSpLocks/>
          </p:cNvCxnSpPr>
          <p:nvPr/>
        </p:nvCxnSpPr>
        <p:spPr>
          <a:xfrm>
            <a:off x="5750466" y="4366991"/>
            <a:ext cx="1332347" cy="0"/>
          </a:xfrm>
          <a:prstGeom prst="straightConnector1">
            <a:avLst/>
          </a:prstGeom>
          <a:noFill/>
          <a:ln w="6350" cap="flat" cmpd="sng" algn="ctr">
            <a:solidFill>
              <a:srgbClr val="70AD47">
                <a:lumMod val="75000"/>
              </a:srgbClr>
            </a:solidFill>
            <a:prstDash val="solid"/>
            <a:miter lim="800000"/>
            <a:tailEnd type="triangle"/>
          </a:ln>
          <a:effectLst/>
        </p:spPr>
      </p:cxnSp>
      <p:sp>
        <p:nvSpPr>
          <p:cNvPr id="44" name="TextBox 43">
            <a:extLst>
              <a:ext uri="{FF2B5EF4-FFF2-40B4-BE49-F238E27FC236}">
                <a16:creationId xmlns:a16="http://schemas.microsoft.com/office/drawing/2014/main" id="{3BC34BF1-4F94-7949-A8BD-B51A390F0F83}"/>
              </a:ext>
            </a:extLst>
          </p:cNvPr>
          <p:cNvSpPr txBox="1"/>
          <p:nvPr/>
        </p:nvSpPr>
        <p:spPr>
          <a:xfrm>
            <a:off x="6108403" y="4113037"/>
            <a:ext cx="627095"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rPr>
              <a:t>Cause</a:t>
            </a:r>
            <a:endParaRPr kumimoji="0" lang="en-CA"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endParaRPr>
          </a:p>
        </p:txBody>
      </p:sp>
      <p:sp>
        <p:nvSpPr>
          <p:cNvPr id="45" name="TextBox 44">
            <a:extLst>
              <a:ext uri="{FF2B5EF4-FFF2-40B4-BE49-F238E27FC236}">
                <a16:creationId xmlns:a16="http://schemas.microsoft.com/office/drawing/2014/main" id="{C832F334-AD61-7B19-67DD-C6114EA3DA2C}"/>
              </a:ext>
            </a:extLst>
          </p:cNvPr>
          <p:cNvSpPr txBox="1"/>
          <p:nvPr/>
        </p:nvSpPr>
        <p:spPr>
          <a:xfrm>
            <a:off x="5803054" y="4431690"/>
            <a:ext cx="627095"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rPr>
              <a:t>Cause</a:t>
            </a:r>
            <a:endParaRPr kumimoji="0" lang="en-CA" sz="1100" b="0" i="0" u="none" strike="noStrike" kern="0" cap="none" spc="0" normalizeH="0" baseline="0" noProof="0">
              <a:ln>
                <a:noFill/>
              </a:ln>
              <a:solidFill>
                <a:srgbClr val="70AD47">
                  <a:lumMod val="75000"/>
                </a:srgbClr>
              </a:solidFill>
              <a:effectLst/>
              <a:uLnTx/>
              <a:uFillTx/>
              <a:latin typeface="Levenim MT" panose="02010502060101010101" pitchFamily="2" charset="-79"/>
              <a:cs typeface="Levenim MT" panose="02010502060101010101" pitchFamily="2" charset="-79"/>
            </a:endParaRPr>
          </a:p>
        </p:txBody>
      </p:sp>
      <p:sp>
        <p:nvSpPr>
          <p:cNvPr id="46" name="TextBox 45">
            <a:extLst>
              <a:ext uri="{FF2B5EF4-FFF2-40B4-BE49-F238E27FC236}">
                <a16:creationId xmlns:a16="http://schemas.microsoft.com/office/drawing/2014/main" id="{659390EC-C13C-D84E-A76E-C2467ED258B3}"/>
              </a:ext>
            </a:extLst>
          </p:cNvPr>
          <p:cNvSpPr txBox="1"/>
          <p:nvPr/>
        </p:nvSpPr>
        <p:spPr>
          <a:xfrm>
            <a:off x="5489976" y="5897557"/>
            <a:ext cx="6279461" cy="261610"/>
          </a:xfrm>
          <a:prstGeom prst="rect">
            <a:avLst/>
          </a:prstGeom>
          <a:noFill/>
        </p:spPr>
        <p:txBody>
          <a:bodyPr wrap="square">
            <a:spAutoFit/>
          </a:bodyPr>
          <a:lstStyle/>
          <a:p>
            <a:pPr algn="r"/>
            <a:r>
              <a:rPr lang="en-US" sz="1100">
                <a:solidFill>
                  <a:srgbClr val="182F51"/>
                </a:solidFill>
                <a:latin typeface="Levenim MT" panose="02010502060101010101" pitchFamily="2" charset="-79"/>
                <a:cs typeface="Levenim MT" panose="02010502060101010101" pitchFamily="2" charset="-79"/>
              </a:rPr>
              <a:t>Source: https://www.ihi.org/library/tools/cause-and-effect-diagram.</a:t>
            </a:r>
          </a:p>
        </p:txBody>
      </p:sp>
    </p:spTree>
    <p:extLst>
      <p:ext uri="{BB962C8B-B14F-4D97-AF65-F5344CB8AC3E}">
        <p14:creationId xmlns:p14="http://schemas.microsoft.com/office/powerpoint/2010/main" val="3017549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E8B6DAE-7CDB-4C71-A41F-56B691A488C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15</a:t>
            </a:fld>
            <a:endParaRPr lang="en-CA"/>
          </a:p>
        </p:txBody>
      </p:sp>
      <p:sp>
        <p:nvSpPr>
          <p:cNvPr id="7" name="Rectangle: Rounded Corners 6">
            <a:extLst>
              <a:ext uri="{FF2B5EF4-FFF2-40B4-BE49-F238E27FC236}">
                <a16:creationId xmlns:a16="http://schemas.microsoft.com/office/drawing/2014/main" id="{6279D0AA-6274-4E93-964B-F32689D29C1F}"/>
              </a:ext>
            </a:extLst>
          </p:cNvPr>
          <p:cNvSpPr/>
          <p:nvPr/>
        </p:nvSpPr>
        <p:spPr>
          <a:xfrm>
            <a:off x="344581" y="2199153"/>
            <a:ext cx="11476800" cy="3654711"/>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200" b="1" dirty="0">
                <a:solidFill>
                  <a:srgbClr val="182F51"/>
                </a:solidFill>
                <a:latin typeface="Levenim MT" panose="02010502060101010101" pitchFamily="2" charset="-79"/>
                <a:cs typeface="Levenim MT" panose="02010502060101010101" pitchFamily="2" charset="-79"/>
              </a:rPr>
              <a:t>Identify change ideas that can be tested in an effort to address the barriers identified in the root cause analysis</a:t>
            </a:r>
          </a:p>
          <a:p>
            <a:endParaRPr lang="en-US" sz="1200" b="1" dirty="0">
              <a:solidFill>
                <a:srgbClr val="182F51"/>
              </a:solidFill>
              <a:latin typeface="Levenim MT" panose="02010502060101010101" pitchFamily="2" charset="-79"/>
              <a:cs typeface="Levenim MT" panose="02010502060101010101" pitchFamily="2" charset="-79"/>
            </a:endParaRPr>
          </a:p>
          <a:p>
            <a:r>
              <a:rPr lang="en-US" sz="1200" b="1" dirty="0">
                <a:solidFill>
                  <a:srgbClr val="182F51"/>
                </a:solidFill>
                <a:latin typeface="Levenim MT" panose="02010502060101010101" pitchFamily="2" charset="-79"/>
                <a:cs typeface="Levenim MT" panose="02010502060101010101" pitchFamily="2" charset="-79"/>
              </a:rPr>
              <a:t>1. Education &amp; Awareness</a:t>
            </a:r>
            <a:endParaRPr lang="en-US" sz="1200" dirty="0">
              <a:solidFill>
                <a:srgbClr val="182F51"/>
              </a:solidFill>
              <a:latin typeface="Levenim MT" panose="02010502060101010101" pitchFamily="2" charset="-79"/>
              <a:cs typeface="Levenim MT" panose="02010502060101010101" pitchFamily="2" charset="-79"/>
            </a:endParaRPr>
          </a:p>
          <a:p>
            <a:pPr marL="742950" lvl="1" indent="-2857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p>
          <a:p>
            <a:endParaRPr lang="en-US" sz="1200" dirty="0">
              <a:solidFill>
                <a:srgbClr val="182F51"/>
              </a:solidFill>
              <a:latin typeface="Levenim MT" panose="02010502060101010101" pitchFamily="2" charset="-79"/>
              <a:cs typeface="Levenim MT" panose="02010502060101010101" pitchFamily="2" charset="-79"/>
            </a:endParaRPr>
          </a:p>
          <a:p>
            <a:r>
              <a:rPr lang="en-US" sz="1200" b="1" dirty="0">
                <a:solidFill>
                  <a:srgbClr val="182F51"/>
                </a:solidFill>
                <a:latin typeface="Levenim MT" panose="02010502060101010101" pitchFamily="2" charset="-79"/>
                <a:cs typeface="Levenim MT" panose="02010502060101010101" pitchFamily="2" charset="-79"/>
              </a:rPr>
              <a:t>2. Clinical workflow</a:t>
            </a:r>
            <a:endParaRPr lang="en-US" sz="1200" dirty="0">
              <a:solidFill>
                <a:srgbClr val="182F51"/>
              </a:solidFill>
              <a:latin typeface="Levenim MT" panose="02010502060101010101" pitchFamily="2" charset="-79"/>
              <a:cs typeface="Levenim MT" panose="02010502060101010101" pitchFamily="2" charset="-79"/>
            </a:endParaRP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p>
          <a:p>
            <a:endParaRPr lang="en-US" sz="1200" dirty="0">
              <a:latin typeface="Levenim MT" panose="02010502060101010101" pitchFamily="2" charset="-79"/>
              <a:cs typeface="Levenim MT" panose="02010502060101010101" pitchFamily="2" charset="-79"/>
            </a:endParaRPr>
          </a:p>
          <a:p>
            <a:r>
              <a:rPr lang="en-US" sz="1200" b="1" dirty="0">
                <a:solidFill>
                  <a:srgbClr val="182F51"/>
                </a:solidFill>
                <a:latin typeface="Levenim MT" panose="02010502060101010101" pitchFamily="2" charset="-79"/>
                <a:cs typeface="Levenim MT" panose="02010502060101010101" pitchFamily="2" charset="-79"/>
              </a:rPr>
              <a:t>3. Infrastructure</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p>
          <a:p>
            <a:endParaRPr lang="en-US" sz="1200" dirty="0">
              <a:solidFill>
                <a:srgbClr val="182F51"/>
              </a:solidFill>
              <a:latin typeface="Levenim MT" panose="02010502060101010101" pitchFamily="2" charset="-79"/>
              <a:cs typeface="Levenim MT" panose="02010502060101010101" pitchFamily="2" charset="-79"/>
            </a:endParaRPr>
          </a:p>
          <a:p>
            <a:r>
              <a:rPr lang="en-US" sz="1200" b="1" dirty="0">
                <a:solidFill>
                  <a:srgbClr val="182F51"/>
                </a:solidFill>
                <a:latin typeface="Levenim MT" panose="02010502060101010101" pitchFamily="2" charset="-79"/>
                <a:cs typeface="Levenim MT" panose="02010502060101010101" pitchFamily="2" charset="-79"/>
              </a:rPr>
              <a:t>4. Finances &amp; Procurement</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p>
          <a:p>
            <a:endParaRPr lang="en-US" sz="1200" b="1" dirty="0">
              <a:solidFill>
                <a:srgbClr val="182F51"/>
              </a:solidFill>
              <a:latin typeface="Levenim MT" panose="02010502060101010101" pitchFamily="2" charset="-79"/>
              <a:cs typeface="Levenim MT" panose="02010502060101010101" pitchFamily="2" charset="-79"/>
            </a:endParaRPr>
          </a:p>
          <a:p>
            <a:r>
              <a:rPr lang="en-US" sz="1200" b="1" dirty="0">
                <a:solidFill>
                  <a:srgbClr val="182F51"/>
                </a:solidFill>
                <a:latin typeface="Levenim MT" panose="02010502060101010101" pitchFamily="2" charset="-79"/>
                <a:cs typeface="Levenim MT" panose="02010502060101010101" pitchFamily="2" charset="-79"/>
              </a:rPr>
              <a:t>5. Other</a:t>
            </a:r>
            <a:endParaRPr lang="en-US" sz="1200" b="1" i="0" u="none" strike="noStrike" dirty="0">
              <a:solidFill>
                <a:srgbClr val="182F51"/>
              </a:solidFill>
              <a:effectLst/>
              <a:latin typeface="Levenim MT" panose="02010502060101010101" pitchFamily="2" charset="-79"/>
              <a:cs typeface="Levenim MT" panose="02010502060101010101" pitchFamily="2" charset="-79"/>
            </a:endParaRP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p>
          <a:p>
            <a:pPr rtl="0">
              <a:spcBef>
                <a:spcPts val="0"/>
              </a:spcBef>
              <a:spcAft>
                <a:spcPts val="0"/>
              </a:spcAft>
            </a:pPr>
            <a:endParaRPr lang="en-US" sz="1200" b="1"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endParaRPr lang="en-US" sz="1200" b="1" i="0" u="none" strike="noStrike" dirty="0">
              <a:solidFill>
                <a:srgbClr val="182F51"/>
              </a:solidFill>
              <a:effectLst/>
              <a:latin typeface="Levenim MT" panose="02010502060101010101" pitchFamily="2" charset="-79"/>
              <a:cs typeface="Levenim MT" panose="02010502060101010101" pitchFamily="2" charset="-79"/>
            </a:endParaRPr>
          </a:p>
        </p:txBody>
      </p:sp>
      <p:sp>
        <p:nvSpPr>
          <p:cNvPr id="9" name="Slide Number Placeholder 4">
            <a:extLst>
              <a:ext uri="{FF2B5EF4-FFF2-40B4-BE49-F238E27FC236}">
                <a16:creationId xmlns:a16="http://schemas.microsoft.com/office/drawing/2014/main" id="{088FA8BE-6976-4817-BB35-1A440E77233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15</a:t>
            </a:fld>
            <a:endParaRPr lang="en-CA"/>
          </a:p>
        </p:txBody>
      </p:sp>
      <p:grpSp>
        <p:nvGrpSpPr>
          <p:cNvPr id="10" name="Group 9">
            <a:extLst>
              <a:ext uri="{FF2B5EF4-FFF2-40B4-BE49-F238E27FC236}">
                <a16:creationId xmlns:a16="http://schemas.microsoft.com/office/drawing/2014/main" id="{91683C9D-762E-459F-BFFE-FB217232DD6B}"/>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5F0CB7BB-D650-43AC-AF5E-BBC837368DF9}"/>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2AE27F28-1239-4603-A50D-B99F5A9314D7}"/>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Design the Improvement &amp; Define Change Ideas</a:t>
              </a:r>
            </a:p>
          </p:txBody>
        </p:sp>
        <p:pic>
          <p:nvPicPr>
            <p:cNvPr id="13" name="Picture 12">
              <a:extLst>
                <a:ext uri="{FF2B5EF4-FFF2-40B4-BE49-F238E27FC236}">
                  <a16:creationId xmlns:a16="http://schemas.microsoft.com/office/drawing/2014/main" id="{2A0C4E6B-2F4D-432E-836C-C7FE8466606A}"/>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D036FC0E-00FD-481E-8109-DF1A11C8C5CF}"/>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007A893A-2C01-4DAB-8856-0832262C7B8A}"/>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2768130D-CC75-4190-BB7D-7ADC1A305AD1}"/>
              </a:ext>
            </a:extLst>
          </p:cNvPr>
          <p:cNvSpPr txBox="1"/>
          <p:nvPr/>
        </p:nvSpPr>
        <p:spPr>
          <a:xfrm>
            <a:off x="537226" y="1339200"/>
            <a:ext cx="10970496" cy="721480"/>
          </a:xfrm>
          <a:prstGeom prst="rect">
            <a:avLst/>
          </a:prstGeom>
          <a:noFill/>
        </p:spPr>
        <p:txBody>
          <a:bodyPr wrap="square" rtlCol="0">
            <a:spAutoFit/>
          </a:bodyPr>
          <a:lstStyle/>
          <a:p>
            <a:pPr indent="12700">
              <a:lnSpc>
                <a:spcPct val="107000"/>
              </a:lnSpc>
              <a:spcAft>
                <a:spcPts val="800"/>
              </a:spcAft>
              <a:tabLst>
                <a:tab pos="0" algn="l"/>
              </a:tabLst>
            </a:pPr>
            <a:r>
              <a:rPr lang="en-US" sz="2000" i="0" u="none" strike="noStrike">
                <a:solidFill>
                  <a:srgbClr val="182F51"/>
                </a:solidFill>
                <a:effectLst/>
                <a:latin typeface="Century Gothic" panose="020B0502020202020204" pitchFamily="34" charset="0"/>
              </a:rPr>
              <a:t>What are your ideas to achieve your goals, address your root causes and close the gap from your problem statement?</a:t>
            </a:r>
            <a:endParaRPr lang="en-CA" sz="24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0F0132E-C30C-4581-9125-2990D8E1C5D3}"/>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a:latin typeface="Inter Light" panose="02000503000000020004" pitchFamily="2" charset="0"/>
                <a:ea typeface="Inter Light" panose="02000503000000020004" pitchFamily="2" charset="0"/>
              </a:rPr>
              <a:t>6</a:t>
            </a:r>
          </a:p>
        </p:txBody>
      </p:sp>
      <p:sp>
        <p:nvSpPr>
          <p:cNvPr id="4" name="Slide Number Placeholder 3">
            <a:extLst>
              <a:ext uri="{FF2B5EF4-FFF2-40B4-BE49-F238E27FC236}">
                <a16:creationId xmlns:a16="http://schemas.microsoft.com/office/drawing/2014/main" id="{2426C3F9-0B2E-516A-09C3-3944B13F66A0}"/>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15</a:t>
            </a:fld>
            <a:endParaRPr lang="en-CA"/>
          </a:p>
        </p:txBody>
      </p:sp>
      <p:pic>
        <p:nvPicPr>
          <p:cNvPr id="5" name="Picture 4">
            <a:extLst>
              <a:ext uri="{FF2B5EF4-FFF2-40B4-BE49-F238E27FC236}">
                <a16:creationId xmlns:a16="http://schemas.microsoft.com/office/drawing/2014/main" id="{04DEE21F-DB09-DEFE-8EE2-73729AB2F53C}"/>
              </a:ext>
            </a:extLst>
          </p:cNvPr>
          <p:cNvPicPr>
            <a:picLocks noChangeAspect="1"/>
          </p:cNvPicPr>
          <p:nvPr/>
        </p:nvPicPr>
        <p:blipFill>
          <a:blip r:embed="rId6"/>
          <a:stretch>
            <a:fillRect/>
          </a:stretch>
        </p:blipFill>
        <p:spPr>
          <a:xfrm>
            <a:off x="9966427" y="137384"/>
            <a:ext cx="1930499" cy="419122"/>
          </a:xfrm>
          <a:prstGeom prst="rect">
            <a:avLst/>
          </a:prstGeom>
        </p:spPr>
      </p:pic>
      <p:sp>
        <p:nvSpPr>
          <p:cNvPr id="8" name="TextBox 7">
            <a:extLst>
              <a:ext uri="{FF2B5EF4-FFF2-40B4-BE49-F238E27FC236}">
                <a16:creationId xmlns:a16="http://schemas.microsoft.com/office/drawing/2014/main" id="{1CF67740-9FDE-FE64-DC39-4E5DEF9E2615}"/>
              </a:ext>
            </a:extLst>
          </p:cNvPr>
          <p:cNvSpPr txBox="1"/>
          <p:nvPr/>
        </p:nvSpPr>
        <p:spPr>
          <a:xfrm>
            <a:off x="9966427" y="572238"/>
            <a:ext cx="1930499" cy="507831"/>
          </a:xfrm>
          <a:prstGeom prst="rect">
            <a:avLst/>
          </a:prstGeom>
          <a:solidFill>
            <a:schemeClr val="accent6">
              <a:lumMod val="20000"/>
              <a:lumOff val="80000"/>
            </a:schemeClr>
          </a:solidFill>
        </p:spPr>
        <p:txBody>
          <a:bodyPr wrap="square">
            <a:spAutoFit/>
          </a:bodyPr>
          <a:lstStyle/>
          <a:p>
            <a:r>
              <a:rPr lang="en-US" sz="900" b="0" i="0" dirty="0">
                <a:solidFill>
                  <a:srgbClr val="070500"/>
                </a:solidFill>
                <a:effectLst/>
                <a:latin typeface="Century Gothic" panose="020B0502020202020204" pitchFamily="34" charset="0"/>
              </a:rPr>
              <a:t>Complete </a:t>
            </a:r>
            <a:r>
              <a:rPr lang="en-US" sz="900" dirty="0">
                <a:solidFill>
                  <a:srgbClr val="070500"/>
                </a:solidFill>
                <a:latin typeface="Century Gothic" panose="020B0502020202020204" pitchFamily="34" charset="0"/>
              </a:rPr>
              <a:t>Step 2, to  explore </a:t>
            </a:r>
            <a:r>
              <a:rPr lang="en-CA" sz="900" dirty="0">
                <a:solidFill>
                  <a:srgbClr val="070500"/>
                </a:solidFill>
                <a:latin typeface="Century Gothic" panose="020B0502020202020204" pitchFamily="34" charset="0"/>
              </a:rPr>
              <a:t>sustainability opportunities that can be relevant to your project</a:t>
            </a:r>
          </a:p>
        </p:txBody>
      </p:sp>
    </p:spTree>
    <p:extLst>
      <p:ext uri="{BB962C8B-B14F-4D97-AF65-F5344CB8AC3E}">
        <p14:creationId xmlns:p14="http://schemas.microsoft.com/office/powerpoint/2010/main" val="217627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AA542-14E3-5880-6D4E-0A9A73C18548}"/>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79A1156-55FF-7114-AC37-E42E074436B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16</a:t>
            </a:fld>
            <a:endParaRPr lang="en-CA"/>
          </a:p>
        </p:txBody>
      </p:sp>
      <p:sp>
        <p:nvSpPr>
          <p:cNvPr id="9" name="Slide Number Placeholder 4">
            <a:extLst>
              <a:ext uri="{FF2B5EF4-FFF2-40B4-BE49-F238E27FC236}">
                <a16:creationId xmlns:a16="http://schemas.microsoft.com/office/drawing/2014/main" id="{C4FB490E-D654-29F9-7EEC-17A1D20D2B9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16</a:t>
            </a:fld>
            <a:endParaRPr lang="en-CA"/>
          </a:p>
        </p:txBody>
      </p:sp>
      <p:grpSp>
        <p:nvGrpSpPr>
          <p:cNvPr id="10" name="Group 9">
            <a:extLst>
              <a:ext uri="{FF2B5EF4-FFF2-40B4-BE49-F238E27FC236}">
                <a16:creationId xmlns:a16="http://schemas.microsoft.com/office/drawing/2014/main" id="{21B34366-CAF0-275E-F672-B7ACA1FBFC39}"/>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5E85B988-1874-C6A6-82B5-63E7715EFCD3}"/>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F41A8282-BA26-0D2A-9E27-AD6B21CAAFE0}"/>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Design the Improvement &amp; Define Change Ideas</a:t>
              </a:r>
            </a:p>
          </p:txBody>
        </p:sp>
        <p:pic>
          <p:nvPicPr>
            <p:cNvPr id="13" name="Picture 12">
              <a:extLst>
                <a:ext uri="{FF2B5EF4-FFF2-40B4-BE49-F238E27FC236}">
                  <a16:creationId xmlns:a16="http://schemas.microsoft.com/office/drawing/2014/main" id="{D48610F4-1C89-A493-5DBF-AB80DB4EC728}"/>
                </a:ext>
              </a:extLst>
            </p:cNvPr>
            <p:cNvPicPr>
              <a:picLocks noChangeAspect="1"/>
            </p:cNvPicPr>
            <p:nvPr/>
          </p:nvPicPr>
          <p:blipFill rotWithShape="1">
            <a:blip r:embed="rId4">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B2A8DE00-B95B-D765-6884-00E0886F317D}"/>
                </a:ext>
              </a:extLst>
            </p:cNvPr>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E619A034-61E3-87CB-CECE-C04F02067C70}"/>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6"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99C8D5FA-F803-23E1-343A-D8A57E71C683}"/>
              </a:ext>
            </a:extLst>
          </p:cNvPr>
          <p:cNvSpPr txBox="1"/>
          <p:nvPr/>
        </p:nvSpPr>
        <p:spPr>
          <a:xfrm>
            <a:off x="537226" y="1339200"/>
            <a:ext cx="10970496" cy="396199"/>
          </a:xfrm>
          <a:prstGeom prst="rect">
            <a:avLst/>
          </a:prstGeom>
          <a:noFill/>
        </p:spPr>
        <p:txBody>
          <a:bodyPr wrap="square" rtlCol="0">
            <a:spAutoFit/>
          </a:bodyPr>
          <a:lstStyle/>
          <a:p>
            <a:pPr indent="12700">
              <a:lnSpc>
                <a:spcPct val="107000"/>
              </a:lnSpc>
              <a:spcAft>
                <a:spcPts val="800"/>
              </a:spcAft>
              <a:tabLst>
                <a:tab pos="0" algn="l"/>
              </a:tabLst>
            </a:pPr>
            <a:r>
              <a:rPr lang="en-US" sz="2000" i="0" u="none" strike="noStrike">
                <a:solidFill>
                  <a:srgbClr val="182F51"/>
                </a:solidFill>
                <a:effectLst/>
                <a:latin typeface="Century Gothic" panose="020B0502020202020204" pitchFamily="34" charset="0"/>
              </a:rPr>
              <a:t>Tool: Driver Diagram</a:t>
            </a:r>
            <a:endParaRPr lang="en-CA" sz="24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29C563B0-9DA9-1FDA-0A0A-9F28F69BE902}"/>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a:latin typeface="Inter Light" panose="02000503000000020004" pitchFamily="2" charset="0"/>
                <a:ea typeface="Inter Light" panose="02000503000000020004" pitchFamily="2" charset="0"/>
              </a:rPr>
              <a:t>6</a:t>
            </a:r>
          </a:p>
        </p:txBody>
      </p:sp>
      <p:sp>
        <p:nvSpPr>
          <p:cNvPr id="4" name="Slide Number Placeholder 3">
            <a:extLst>
              <a:ext uri="{FF2B5EF4-FFF2-40B4-BE49-F238E27FC236}">
                <a16:creationId xmlns:a16="http://schemas.microsoft.com/office/drawing/2014/main" id="{4464FB34-9438-D08E-1CDE-1A84E9B12888}"/>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16</a:t>
            </a:fld>
            <a:endParaRPr lang="en-CA"/>
          </a:p>
        </p:txBody>
      </p:sp>
      <p:pic>
        <p:nvPicPr>
          <p:cNvPr id="5" name="Picture 4">
            <a:extLst>
              <a:ext uri="{FF2B5EF4-FFF2-40B4-BE49-F238E27FC236}">
                <a16:creationId xmlns:a16="http://schemas.microsoft.com/office/drawing/2014/main" id="{5A392A91-E226-4D4C-82D3-8A3F96104ACF}"/>
              </a:ext>
            </a:extLst>
          </p:cNvPr>
          <p:cNvPicPr>
            <a:picLocks noChangeAspect="1"/>
          </p:cNvPicPr>
          <p:nvPr/>
        </p:nvPicPr>
        <p:blipFill>
          <a:blip r:embed="rId7"/>
          <a:stretch>
            <a:fillRect/>
          </a:stretch>
        </p:blipFill>
        <p:spPr>
          <a:xfrm>
            <a:off x="10537248" y="2430572"/>
            <a:ext cx="1149409" cy="438173"/>
          </a:xfrm>
          <a:prstGeom prst="rect">
            <a:avLst/>
          </a:prstGeom>
        </p:spPr>
      </p:pic>
      <p:pic>
        <p:nvPicPr>
          <p:cNvPr id="8" name="Online Media 7" title="Whiteboard: Driver Diagrams">
            <a:hlinkClick r:id="" action="ppaction://media"/>
            <a:extLst>
              <a:ext uri="{FF2B5EF4-FFF2-40B4-BE49-F238E27FC236}">
                <a16:creationId xmlns:a16="http://schemas.microsoft.com/office/drawing/2014/main" id="{30A0A7CA-FEDC-E12E-5EB0-36E3DE3AA96B}"/>
              </a:ext>
            </a:extLst>
          </p:cNvPr>
          <p:cNvPicPr>
            <a:picLocks noRot="1" noChangeAspect="1"/>
          </p:cNvPicPr>
          <p:nvPr>
            <a:videoFile r:link="rId1"/>
          </p:nvPr>
        </p:nvPicPr>
        <p:blipFill>
          <a:blip r:embed="rId8"/>
          <a:stretch>
            <a:fillRect/>
          </a:stretch>
        </p:blipFill>
        <p:spPr>
          <a:xfrm>
            <a:off x="7952854" y="2984837"/>
            <a:ext cx="3601492" cy="2701119"/>
          </a:xfrm>
          <a:prstGeom prst="rect">
            <a:avLst/>
          </a:prstGeom>
        </p:spPr>
      </p:pic>
      <p:sp>
        <p:nvSpPr>
          <p:cNvPr id="16" name="TextBox 15">
            <a:extLst>
              <a:ext uri="{FF2B5EF4-FFF2-40B4-BE49-F238E27FC236}">
                <a16:creationId xmlns:a16="http://schemas.microsoft.com/office/drawing/2014/main" id="{9023DDE5-B2B7-0C52-E1EC-61BF750E60F7}"/>
              </a:ext>
            </a:extLst>
          </p:cNvPr>
          <p:cNvSpPr txBox="1"/>
          <p:nvPr/>
        </p:nvSpPr>
        <p:spPr>
          <a:xfrm>
            <a:off x="5407196" y="5747013"/>
            <a:ext cx="6279461" cy="261610"/>
          </a:xfrm>
          <a:prstGeom prst="rect">
            <a:avLst/>
          </a:prstGeom>
          <a:noFill/>
        </p:spPr>
        <p:txBody>
          <a:bodyPr wrap="square">
            <a:spAutoFit/>
          </a:bodyPr>
          <a:lstStyle/>
          <a:p>
            <a:pPr algn="r"/>
            <a:r>
              <a:rPr lang="en-US" sz="1100">
                <a:solidFill>
                  <a:srgbClr val="182F51"/>
                </a:solidFill>
                <a:latin typeface="Levenim MT" panose="02010502060101010101" pitchFamily="2" charset="-79"/>
                <a:cs typeface="Levenim MT" panose="02010502060101010101" pitchFamily="2" charset="-79"/>
              </a:rPr>
              <a:t>Source: https://www.ihi.org/library/tools/driver-diagram</a:t>
            </a:r>
          </a:p>
        </p:txBody>
      </p:sp>
      <p:sp>
        <p:nvSpPr>
          <p:cNvPr id="22" name="TextBox 21">
            <a:extLst>
              <a:ext uri="{FF2B5EF4-FFF2-40B4-BE49-F238E27FC236}">
                <a16:creationId xmlns:a16="http://schemas.microsoft.com/office/drawing/2014/main" id="{343B1E06-EAB2-744E-806B-C0A7852F9C98}"/>
              </a:ext>
            </a:extLst>
          </p:cNvPr>
          <p:cNvSpPr txBox="1"/>
          <p:nvPr/>
        </p:nvSpPr>
        <p:spPr>
          <a:xfrm>
            <a:off x="537226" y="1830695"/>
            <a:ext cx="10684263" cy="738664"/>
          </a:xfrm>
          <a:prstGeom prst="rect">
            <a:avLst/>
          </a:prstGeom>
          <a:noFill/>
        </p:spPr>
        <p:txBody>
          <a:bodyPr wrap="square">
            <a:spAutoFit/>
          </a:bodyPr>
          <a:lstStyle/>
          <a:p>
            <a:r>
              <a:rPr lang="en-US" sz="1400" dirty="0">
                <a:solidFill>
                  <a:srgbClr val="182F51"/>
                </a:solidFill>
                <a:latin typeface="Levenim MT" panose="02010502060101010101" pitchFamily="2" charset="-79"/>
                <a:cs typeface="Levenim MT" panose="02010502060101010101" pitchFamily="2" charset="-79"/>
              </a:rPr>
              <a:t>A driver diagram visually outlines how a project’s overall aim connects to the key factors that influence it (referred to as primary drivers) along with their supporting elements (secondary drivers), and specific change ideas linked to each of those components.</a:t>
            </a:r>
            <a:endParaRPr lang="en-CA" sz="1400" dirty="0">
              <a:solidFill>
                <a:srgbClr val="182F51"/>
              </a:solidFill>
              <a:latin typeface="Levenim MT" panose="02010502060101010101" pitchFamily="2" charset="-79"/>
              <a:cs typeface="Levenim MT" panose="02010502060101010101" pitchFamily="2" charset="-79"/>
            </a:endParaRPr>
          </a:p>
        </p:txBody>
      </p:sp>
      <p:sp>
        <p:nvSpPr>
          <p:cNvPr id="24" name="Rectangle: Rounded Corners 23">
            <a:extLst>
              <a:ext uri="{FF2B5EF4-FFF2-40B4-BE49-F238E27FC236}">
                <a16:creationId xmlns:a16="http://schemas.microsoft.com/office/drawing/2014/main" id="{A1D61C2C-D7E7-73C2-647D-6E74E6CBF9CB}"/>
              </a:ext>
            </a:extLst>
          </p:cNvPr>
          <p:cNvSpPr/>
          <p:nvPr/>
        </p:nvSpPr>
        <p:spPr>
          <a:xfrm>
            <a:off x="697258" y="3725547"/>
            <a:ext cx="988291" cy="937039"/>
          </a:xfrm>
          <a:prstGeom prst="roundRect">
            <a:avLst/>
          </a:prstGeom>
          <a:solidFill>
            <a:srgbClr val="A5A5A5"/>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Rounded Corners 24">
            <a:extLst>
              <a:ext uri="{FF2B5EF4-FFF2-40B4-BE49-F238E27FC236}">
                <a16:creationId xmlns:a16="http://schemas.microsoft.com/office/drawing/2014/main" id="{74E35FDB-2698-6766-0E0A-296E1526C45A}"/>
              </a:ext>
            </a:extLst>
          </p:cNvPr>
          <p:cNvSpPr/>
          <p:nvPr/>
        </p:nvSpPr>
        <p:spPr>
          <a:xfrm>
            <a:off x="2327468" y="3281286"/>
            <a:ext cx="988291" cy="937039"/>
          </a:xfrm>
          <a:prstGeom prst="roundRect">
            <a:avLst/>
          </a:prstGeom>
          <a:solidFill>
            <a:srgbClr val="E2F0D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Rounded Corners 25">
            <a:extLst>
              <a:ext uri="{FF2B5EF4-FFF2-40B4-BE49-F238E27FC236}">
                <a16:creationId xmlns:a16="http://schemas.microsoft.com/office/drawing/2014/main" id="{09E6025A-0456-9AA7-1A5D-C5714A39B535}"/>
              </a:ext>
            </a:extLst>
          </p:cNvPr>
          <p:cNvSpPr/>
          <p:nvPr/>
        </p:nvSpPr>
        <p:spPr>
          <a:xfrm>
            <a:off x="2336708" y="4823289"/>
            <a:ext cx="988291" cy="937039"/>
          </a:xfrm>
          <a:prstGeom prst="roundRect">
            <a:avLst/>
          </a:prstGeom>
          <a:solidFill>
            <a:srgbClr val="E2F0D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Rounded Corners 26">
            <a:extLst>
              <a:ext uri="{FF2B5EF4-FFF2-40B4-BE49-F238E27FC236}">
                <a16:creationId xmlns:a16="http://schemas.microsoft.com/office/drawing/2014/main" id="{FD966AF3-122E-7C6B-165C-3DA8D10F1578}"/>
              </a:ext>
            </a:extLst>
          </p:cNvPr>
          <p:cNvSpPr/>
          <p:nvPr/>
        </p:nvSpPr>
        <p:spPr>
          <a:xfrm>
            <a:off x="4271727" y="3050757"/>
            <a:ext cx="988291" cy="562709"/>
          </a:xfrm>
          <a:prstGeom prst="roundRect">
            <a:avLst/>
          </a:prstGeom>
          <a:solidFill>
            <a:srgbClr val="FFF2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Rounded Corners 27">
            <a:extLst>
              <a:ext uri="{FF2B5EF4-FFF2-40B4-BE49-F238E27FC236}">
                <a16:creationId xmlns:a16="http://schemas.microsoft.com/office/drawing/2014/main" id="{F8C4AF81-79F9-A3B6-F34A-6A8D70F11DB1}"/>
              </a:ext>
            </a:extLst>
          </p:cNvPr>
          <p:cNvSpPr/>
          <p:nvPr/>
        </p:nvSpPr>
        <p:spPr>
          <a:xfrm>
            <a:off x="4271726" y="3890470"/>
            <a:ext cx="988291" cy="498937"/>
          </a:xfrm>
          <a:prstGeom prst="roundRect">
            <a:avLst/>
          </a:prstGeom>
          <a:solidFill>
            <a:srgbClr val="FFF2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Rounded Corners 28">
            <a:extLst>
              <a:ext uri="{FF2B5EF4-FFF2-40B4-BE49-F238E27FC236}">
                <a16:creationId xmlns:a16="http://schemas.microsoft.com/office/drawing/2014/main" id="{444DFFA1-24BA-073F-0B57-12CD4AE04003}"/>
              </a:ext>
            </a:extLst>
          </p:cNvPr>
          <p:cNvSpPr/>
          <p:nvPr/>
        </p:nvSpPr>
        <p:spPr>
          <a:xfrm>
            <a:off x="4271726" y="5046837"/>
            <a:ext cx="988291" cy="498937"/>
          </a:xfrm>
          <a:prstGeom prst="roundRect">
            <a:avLst/>
          </a:prstGeom>
          <a:solidFill>
            <a:srgbClr val="FFF2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Rounded Corners 31">
            <a:extLst>
              <a:ext uri="{FF2B5EF4-FFF2-40B4-BE49-F238E27FC236}">
                <a16:creationId xmlns:a16="http://schemas.microsoft.com/office/drawing/2014/main" id="{72254E8B-636E-177A-4793-13042D33D5DF}"/>
              </a:ext>
            </a:extLst>
          </p:cNvPr>
          <p:cNvSpPr/>
          <p:nvPr/>
        </p:nvSpPr>
        <p:spPr>
          <a:xfrm>
            <a:off x="6199645" y="3050757"/>
            <a:ext cx="988291" cy="562709"/>
          </a:xfrm>
          <a:prstGeom prst="roundRect">
            <a:avLst/>
          </a:prstGeom>
          <a:solidFill>
            <a:srgbClr val="FBE5D6"/>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Rounded Corners 32">
            <a:extLst>
              <a:ext uri="{FF2B5EF4-FFF2-40B4-BE49-F238E27FC236}">
                <a16:creationId xmlns:a16="http://schemas.microsoft.com/office/drawing/2014/main" id="{9C5E455A-6A44-C435-51BE-15F6964EF4D8}"/>
              </a:ext>
            </a:extLst>
          </p:cNvPr>
          <p:cNvSpPr/>
          <p:nvPr/>
        </p:nvSpPr>
        <p:spPr>
          <a:xfrm>
            <a:off x="6199644" y="3890470"/>
            <a:ext cx="988291" cy="498937"/>
          </a:xfrm>
          <a:prstGeom prst="roundRect">
            <a:avLst/>
          </a:prstGeom>
          <a:solidFill>
            <a:srgbClr val="FBE5D6"/>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Rounded Corners 33">
            <a:extLst>
              <a:ext uri="{FF2B5EF4-FFF2-40B4-BE49-F238E27FC236}">
                <a16:creationId xmlns:a16="http://schemas.microsoft.com/office/drawing/2014/main" id="{4C9DC8E1-1326-B708-B469-742E61496A36}"/>
              </a:ext>
            </a:extLst>
          </p:cNvPr>
          <p:cNvSpPr/>
          <p:nvPr/>
        </p:nvSpPr>
        <p:spPr>
          <a:xfrm>
            <a:off x="6199644" y="5046837"/>
            <a:ext cx="988291" cy="498937"/>
          </a:xfrm>
          <a:prstGeom prst="roundRect">
            <a:avLst/>
          </a:prstGeom>
          <a:solidFill>
            <a:srgbClr val="FBE5D6"/>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6" name="Straight Arrow Connector 35">
            <a:extLst>
              <a:ext uri="{FF2B5EF4-FFF2-40B4-BE49-F238E27FC236}">
                <a16:creationId xmlns:a16="http://schemas.microsoft.com/office/drawing/2014/main" id="{D02E3F9B-AE3B-90F2-3246-80B0CF56501D}"/>
              </a:ext>
            </a:extLst>
          </p:cNvPr>
          <p:cNvCxnSpPr>
            <a:stCxn id="25" idx="3"/>
            <a:endCxn id="27" idx="1"/>
          </p:cNvCxnSpPr>
          <p:nvPr/>
        </p:nvCxnSpPr>
        <p:spPr>
          <a:xfrm flipV="1">
            <a:off x="3315759" y="3332112"/>
            <a:ext cx="955968" cy="41769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42DAA0A-DAE4-E0AD-BEE2-575F6B57CFDC}"/>
              </a:ext>
            </a:extLst>
          </p:cNvPr>
          <p:cNvCxnSpPr>
            <a:stCxn id="25" idx="3"/>
            <a:endCxn id="28" idx="1"/>
          </p:cNvCxnSpPr>
          <p:nvPr/>
        </p:nvCxnSpPr>
        <p:spPr>
          <a:xfrm>
            <a:off x="3315759" y="3749806"/>
            <a:ext cx="955967" cy="39013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FD98155-F20F-6F85-3BEA-5D6041C955F7}"/>
              </a:ext>
            </a:extLst>
          </p:cNvPr>
          <p:cNvCxnSpPr>
            <a:stCxn id="26" idx="3"/>
            <a:endCxn id="29" idx="1"/>
          </p:cNvCxnSpPr>
          <p:nvPr/>
        </p:nvCxnSpPr>
        <p:spPr>
          <a:xfrm>
            <a:off x="3324999" y="5291809"/>
            <a:ext cx="946727" cy="449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EF57AB8-BF60-7563-81E4-868891EFBD84}"/>
              </a:ext>
            </a:extLst>
          </p:cNvPr>
          <p:cNvCxnSpPr>
            <a:stCxn id="27" idx="3"/>
            <a:endCxn id="32" idx="1"/>
          </p:cNvCxnSpPr>
          <p:nvPr/>
        </p:nvCxnSpPr>
        <p:spPr>
          <a:xfrm>
            <a:off x="5260018" y="3332112"/>
            <a:ext cx="939627"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F0A9561-0CC7-87DD-215F-76D4CFE6671F}"/>
              </a:ext>
            </a:extLst>
          </p:cNvPr>
          <p:cNvCxnSpPr>
            <a:stCxn id="28" idx="3"/>
            <a:endCxn id="33" idx="1"/>
          </p:cNvCxnSpPr>
          <p:nvPr/>
        </p:nvCxnSpPr>
        <p:spPr>
          <a:xfrm>
            <a:off x="5260017" y="4139939"/>
            <a:ext cx="939627"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7715ED6-3D30-8244-0611-C4B4088D42C6}"/>
              </a:ext>
            </a:extLst>
          </p:cNvPr>
          <p:cNvCxnSpPr>
            <a:stCxn id="29" idx="3"/>
            <a:endCxn id="34" idx="1"/>
          </p:cNvCxnSpPr>
          <p:nvPr/>
        </p:nvCxnSpPr>
        <p:spPr>
          <a:xfrm>
            <a:off x="5260017" y="5296306"/>
            <a:ext cx="939627"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CB43459-3EEB-3483-DF20-07AA4F366CC3}"/>
              </a:ext>
            </a:extLst>
          </p:cNvPr>
          <p:cNvCxnSpPr>
            <a:stCxn id="24" idx="3"/>
            <a:endCxn id="25" idx="1"/>
          </p:cNvCxnSpPr>
          <p:nvPr/>
        </p:nvCxnSpPr>
        <p:spPr>
          <a:xfrm flipV="1">
            <a:off x="1685549" y="3749806"/>
            <a:ext cx="641919" cy="44426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2B3E52D-4FE0-A8A1-C22B-E97A8A4C0358}"/>
              </a:ext>
            </a:extLst>
          </p:cNvPr>
          <p:cNvCxnSpPr>
            <a:stCxn id="24" idx="3"/>
            <a:endCxn id="26" idx="1"/>
          </p:cNvCxnSpPr>
          <p:nvPr/>
        </p:nvCxnSpPr>
        <p:spPr>
          <a:xfrm>
            <a:off x="1685549" y="4194067"/>
            <a:ext cx="651159" cy="109774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947068E-DF46-C613-85FA-5EECDE85D472}"/>
              </a:ext>
            </a:extLst>
          </p:cNvPr>
          <p:cNvSpPr txBox="1"/>
          <p:nvPr/>
        </p:nvSpPr>
        <p:spPr>
          <a:xfrm>
            <a:off x="766623" y="2706662"/>
            <a:ext cx="6816290" cy="338554"/>
          </a:xfrm>
          <a:prstGeom prst="rect">
            <a:avLst/>
          </a:prstGeom>
          <a:noFill/>
        </p:spPr>
        <p:txBody>
          <a:bodyPr wrap="none" rtlCol="0">
            <a:spAutoFit/>
          </a:bodyPr>
          <a:lstStyle/>
          <a:p>
            <a:r>
              <a:rPr lang="en-US" sz="1600">
                <a:solidFill>
                  <a:schemeClr val="tx1">
                    <a:lumMod val="65000"/>
                    <a:lumOff val="35000"/>
                  </a:schemeClr>
                </a:solidFill>
                <a:latin typeface="Levenim MT" panose="02010502060101010101" pitchFamily="2" charset="-79"/>
                <a:cs typeface="Levenim MT" panose="02010502060101010101" pitchFamily="2" charset="-79"/>
              </a:rPr>
              <a:t>Aim</a:t>
            </a:r>
            <a:r>
              <a:rPr lang="en-US" sz="1600">
                <a:solidFill>
                  <a:srgbClr val="182F51"/>
                </a:solidFill>
                <a:latin typeface="Levenim MT" panose="02010502060101010101" pitchFamily="2" charset="-79"/>
                <a:cs typeface="Levenim MT" panose="02010502060101010101" pitchFamily="2" charset="-79"/>
              </a:rPr>
              <a:t>	     </a:t>
            </a:r>
            <a:r>
              <a:rPr lang="en-US" sz="1600">
                <a:solidFill>
                  <a:schemeClr val="accent6">
                    <a:lumMod val="50000"/>
                  </a:schemeClr>
                </a:solidFill>
                <a:latin typeface="Levenim MT" panose="02010502060101010101" pitchFamily="2" charset="-79"/>
                <a:cs typeface="Levenim MT" panose="02010502060101010101" pitchFamily="2" charset="-79"/>
              </a:rPr>
              <a:t>Primary Drivers     </a:t>
            </a:r>
            <a:r>
              <a:rPr lang="en-US" sz="1600">
                <a:solidFill>
                  <a:schemeClr val="accent4">
                    <a:lumMod val="75000"/>
                  </a:schemeClr>
                </a:solidFill>
                <a:latin typeface="Levenim MT" panose="02010502060101010101" pitchFamily="2" charset="-79"/>
                <a:cs typeface="Levenim MT" panose="02010502060101010101" pitchFamily="2" charset="-79"/>
              </a:rPr>
              <a:t>Secondary Drivers     </a:t>
            </a:r>
            <a:r>
              <a:rPr lang="en-US" sz="1600">
                <a:solidFill>
                  <a:schemeClr val="accent2">
                    <a:lumMod val="75000"/>
                  </a:schemeClr>
                </a:solidFill>
                <a:latin typeface="Levenim MT" panose="02010502060101010101" pitchFamily="2" charset="-79"/>
                <a:cs typeface="Levenim MT" panose="02010502060101010101" pitchFamily="2" charset="-79"/>
              </a:rPr>
              <a:t>Change ideas</a:t>
            </a:r>
            <a:endParaRPr lang="en-CA" sz="1600">
              <a:solidFill>
                <a:schemeClr val="accent2">
                  <a:lumMod val="75000"/>
                </a:schemeClr>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501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58D8B7C1-26A8-442B-8D85-32CEDDBCB3A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CEFE05-299E-4899-801E-FF378C1AE470}"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205EB55A-D148-4B4D-9FBC-30AA1AEA8239}"/>
              </a:ext>
            </a:extLst>
          </p:cNvPr>
          <p:cNvGrpSpPr/>
          <p:nvPr/>
        </p:nvGrpSpPr>
        <p:grpSpPr>
          <a:xfrm>
            <a:off x="-27709" y="3083"/>
            <a:ext cx="12219709" cy="6854918"/>
            <a:chOff x="-27709" y="3083"/>
            <a:chExt cx="12219709" cy="6854918"/>
          </a:xfrm>
        </p:grpSpPr>
        <p:sp>
          <p:nvSpPr>
            <p:cNvPr id="10" name="Rectangle: Single Corner Rounded 9">
              <a:extLst>
                <a:ext uri="{FF2B5EF4-FFF2-40B4-BE49-F238E27FC236}">
                  <a16:creationId xmlns:a16="http://schemas.microsoft.com/office/drawing/2014/main" id="{DA19EB0F-619C-4566-8C4D-C3847AE63F3A}"/>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CD343B14-FA4F-46ED-8874-08F3BD77109B}"/>
                </a:ext>
              </a:extLst>
            </p:cNvPr>
            <p:cNvSpPr txBox="1"/>
            <p:nvPr/>
          </p:nvSpPr>
          <p:spPr>
            <a:xfrm>
              <a:off x="837619" y="423329"/>
              <a:ext cx="108592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rPr>
                <a:t>Measure &amp; Test Impact</a:t>
              </a:r>
            </a:p>
          </p:txBody>
        </p:sp>
        <p:pic>
          <p:nvPicPr>
            <p:cNvPr id="12" name="Picture 11">
              <a:extLst>
                <a:ext uri="{FF2B5EF4-FFF2-40B4-BE49-F238E27FC236}">
                  <a16:creationId xmlns:a16="http://schemas.microsoft.com/office/drawing/2014/main" id="{6E2BF63B-5268-4637-8331-73EB2E62C599}"/>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3" name="Picture 12">
              <a:extLst>
                <a:ext uri="{FF2B5EF4-FFF2-40B4-BE49-F238E27FC236}">
                  <a16:creationId xmlns:a16="http://schemas.microsoft.com/office/drawing/2014/main" id="{F4E78868-5C06-4637-80AD-6E098077073B}"/>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4" name="Flowchart: Terminator 13">
              <a:extLst>
                <a:ext uri="{FF2B5EF4-FFF2-40B4-BE49-F238E27FC236}">
                  <a16:creationId xmlns:a16="http://schemas.microsoft.com/office/drawing/2014/main" id="{3D7C4670-71A2-4D11-AC9A-345E121E9969}"/>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kumimoji="0" lang="en-CA" sz="1400" b="0" i="0" u="none" strike="noStrike" kern="1200" cap="none" spc="0" normalizeH="0" baseline="0" noProof="0">
                <a:ln>
                  <a:noFill/>
                </a:ln>
                <a:solidFill>
                  <a:prstClr val="white"/>
                </a:solidFill>
                <a:effectLst/>
                <a:uLnTx/>
                <a:uFillTx/>
                <a:latin typeface="Century Gothic" panose="020B0502020202020204" pitchFamily="34" charset="0"/>
                <a:ea typeface="Inter Light" panose="02000503000000020004" pitchFamily="2" charset="0"/>
              </a:endParaRPr>
            </a:p>
          </p:txBody>
        </p:sp>
      </p:grpSp>
      <p:sp>
        <p:nvSpPr>
          <p:cNvPr id="16" name="TextBox 15">
            <a:extLst>
              <a:ext uri="{FF2B5EF4-FFF2-40B4-BE49-F238E27FC236}">
                <a16:creationId xmlns:a16="http://schemas.microsoft.com/office/drawing/2014/main" id="{CF0E4721-6659-49F3-88E2-5C882D192FC4}"/>
              </a:ext>
            </a:extLst>
          </p:cNvPr>
          <p:cNvSpPr txBox="1"/>
          <p:nvPr/>
        </p:nvSpPr>
        <p:spPr>
          <a:xfrm>
            <a:off x="518400" y="1340709"/>
            <a:ext cx="10970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82F51"/>
                </a:solidFill>
                <a:effectLst/>
                <a:uLnTx/>
                <a:uFillTx/>
                <a:latin typeface="Century Gothic" panose="020B0502020202020204" pitchFamily="34" charset="0"/>
              </a:rPr>
              <a:t>How will you estimate the environmental impact of your changes?</a:t>
            </a:r>
          </a:p>
        </p:txBody>
      </p:sp>
      <p:sp>
        <p:nvSpPr>
          <p:cNvPr id="17" name="Oval 16">
            <a:extLst>
              <a:ext uri="{FF2B5EF4-FFF2-40B4-BE49-F238E27FC236}">
                <a16:creationId xmlns:a16="http://schemas.microsoft.com/office/drawing/2014/main" id="{71000F78-0B01-41E4-B066-7E701C3866B0}"/>
              </a:ext>
            </a:extLst>
          </p:cNvPr>
          <p:cNvSpPr/>
          <p:nvPr/>
        </p:nvSpPr>
        <p:spPr>
          <a:xfrm>
            <a:off x="172363" y="1340709"/>
            <a:ext cx="392400"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Inter Light" panose="02000503000000020004" pitchFamily="2" charset="0"/>
                <a:ea typeface="Inter Light" panose="02000503000000020004" pitchFamily="2" charset="0"/>
                <a:cs typeface="+mn-cs"/>
              </a:rPr>
              <a:t>7</a:t>
            </a:r>
            <a:endParaRPr kumimoji="0" lang="en-CA" sz="1600" b="0" i="0" u="none" strike="noStrike" kern="1200" cap="none" spc="0" normalizeH="0" baseline="0" noProof="0">
              <a:ln>
                <a:noFill/>
              </a:ln>
              <a:solidFill>
                <a:prstClr val="white"/>
              </a:solidFill>
              <a:effectLst/>
              <a:uLnTx/>
              <a:uFillTx/>
              <a:latin typeface="Inter Light" panose="02000503000000020004" pitchFamily="2" charset="0"/>
              <a:ea typeface="Inter Light" panose="02000503000000020004" pitchFamily="2" charset="0"/>
              <a:cs typeface="+mn-cs"/>
            </a:endParaRPr>
          </a:p>
        </p:txBody>
      </p:sp>
      <p:sp>
        <p:nvSpPr>
          <p:cNvPr id="4" name="Slide Number Placeholder 3">
            <a:extLst>
              <a:ext uri="{FF2B5EF4-FFF2-40B4-BE49-F238E27FC236}">
                <a16:creationId xmlns:a16="http://schemas.microsoft.com/office/drawing/2014/main" id="{D2A1F571-99D1-A1A8-6D8F-8926734020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kumimoji="0" lang="en-CA" sz="1200" b="0" i="0" u="none" strike="noStrike" kern="1200" cap="none" spc="0" normalizeH="0" baseline="0" noProof="0" smtClean="0">
                <a:ln>
                  <a:noFill/>
                </a:ln>
                <a:solidFill>
                  <a:srgbClr val="FBF8F0"/>
                </a:solidFill>
                <a:effectLst/>
                <a:uLnTx/>
                <a:uFillTx/>
                <a:latin typeface="Levenim MT" panose="02010502060101010101" pitchFamily="2" charset="-79"/>
                <a:ea typeface="+mn-ea"/>
                <a:cs typeface="Levenim MT" panose="02010502060101010101"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srgbClr val="FBF8F0"/>
              </a:solidFill>
              <a:effectLst/>
              <a:uLnTx/>
              <a:uFillTx/>
              <a:latin typeface="Levenim MT" panose="02010502060101010101" pitchFamily="2" charset="-79"/>
              <a:ea typeface="+mn-ea"/>
              <a:cs typeface="Levenim MT" panose="02010502060101010101" pitchFamily="2" charset="-79"/>
            </a:endParaRPr>
          </a:p>
        </p:txBody>
      </p:sp>
      <p:sp>
        <p:nvSpPr>
          <p:cNvPr id="2" name="Rectangle: Rounded Corners 1">
            <a:extLst>
              <a:ext uri="{FF2B5EF4-FFF2-40B4-BE49-F238E27FC236}">
                <a16:creationId xmlns:a16="http://schemas.microsoft.com/office/drawing/2014/main" id="{F5A88E1F-3BD6-07C9-E35E-94DC677CB710}"/>
              </a:ext>
            </a:extLst>
          </p:cNvPr>
          <p:cNvSpPr/>
          <p:nvPr/>
        </p:nvSpPr>
        <p:spPr>
          <a:xfrm>
            <a:off x="370800" y="2048400"/>
            <a:ext cx="11476800" cy="4143600"/>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rtl="0">
              <a:spcBef>
                <a:spcPts val="0"/>
              </a:spcBef>
              <a:spcAft>
                <a:spcPts val="0"/>
              </a:spcAft>
            </a:pPr>
            <a:r>
              <a:rPr lang="en-US" sz="1200" b="0" i="0" u="none" strike="noStrike" dirty="0">
                <a:solidFill>
                  <a:srgbClr val="182F51"/>
                </a:solidFill>
                <a:effectLst/>
                <a:latin typeface="Levenim MT" panose="02010502060101010101" pitchFamily="2" charset="-79"/>
                <a:cs typeface="Levenim MT" panose="02010502060101010101" pitchFamily="2" charset="-79"/>
              </a:rPr>
              <a:t>[a) Identify outcome, process, and balancing measures]</a:t>
            </a:r>
          </a:p>
          <a:p>
            <a:pPr rtl="0">
              <a:spcBef>
                <a:spcPts val="0"/>
              </a:spcBef>
              <a:spcAft>
                <a:spcPts val="0"/>
              </a:spcAft>
            </a:pPr>
            <a:endParaRPr lang="en-US" sz="1200"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Outcome Measures</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endParaRPr lang="en-US" sz="1200"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Process Measures</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Balancing Measures</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p>
          <a:p>
            <a:pPr lvl="1"/>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endParaRPr lang="en-US" sz="14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endParaRPr lang="en-US" sz="1400"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p:txBody>
      </p:sp>
      <p:pic>
        <p:nvPicPr>
          <p:cNvPr id="6" name="Picture 5">
            <a:extLst>
              <a:ext uri="{FF2B5EF4-FFF2-40B4-BE49-F238E27FC236}">
                <a16:creationId xmlns:a16="http://schemas.microsoft.com/office/drawing/2014/main" id="{B7F2FB81-7483-E213-3378-4AFA1D985BFA}"/>
              </a:ext>
            </a:extLst>
          </p:cNvPr>
          <p:cNvPicPr>
            <a:picLocks noChangeAspect="1"/>
          </p:cNvPicPr>
          <p:nvPr/>
        </p:nvPicPr>
        <p:blipFill>
          <a:blip r:embed="rId6"/>
          <a:stretch>
            <a:fillRect/>
          </a:stretch>
        </p:blipFill>
        <p:spPr>
          <a:xfrm>
            <a:off x="9966427" y="137384"/>
            <a:ext cx="1930499" cy="419122"/>
          </a:xfrm>
          <a:prstGeom prst="rect">
            <a:avLst/>
          </a:prstGeom>
        </p:spPr>
      </p:pic>
      <p:sp>
        <p:nvSpPr>
          <p:cNvPr id="7" name="TextBox 6">
            <a:extLst>
              <a:ext uri="{FF2B5EF4-FFF2-40B4-BE49-F238E27FC236}">
                <a16:creationId xmlns:a16="http://schemas.microsoft.com/office/drawing/2014/main" id="{D323F44F-F2DC-4928-A0C7-2AC2EF056E18}"/>
              </a:ext>
            </a:extLst>
          </p:cNvPr>
          <p:cNvSpPr txBox="1"/>
          <p:nvPr/>
        </p:nvSpPr>
        <p:spPr>
          <a:xfrm>
            <a:off x="9966427" y="572238"/>
            <a:ext cx="1930499" cy="646331"/>
          </a:xfrm>
          <a:prstGeom prst="rect">
            <a:avLst/>
          </a:prstGeom>
          <a:solidFill>
            <a:schemeClr val="accent6">
              <a:lumMod val="20000"/>
              <a:lumOff val="80000"/>
            </a:schemeClr>
          </a:solidFill>
        </p:spPr>
        <p:txBody>
          <a:bodyPr wrap="square">
            <a:spAutoFit/>
          </a:bodyPr>
          <a:lstStyle/>
          <a:p>
            <a:r>
              <a:rPr lang="en-US" sz="900" dirty="0">
                <a:latin typeface="Century Gothic" panose="020B0502020202020204" pitchFamily="34" charset="0"/>
              </a:rPr>
              <a:t>Complete Step 3 to identify potential activity and environmental metrics to incorporate into your project.</a:t>
            </a:r>
            <a:endParaRPr lang="en-CA" sz="900" dirty="0">
              <a:solidFill>
                <a:srgbClr val="070500"/>
              </a:solidFill>
              <a:latin typeface="Century Gothic" panose="020B0502020202020204" pitchFamily="34" charset="0"/>
            </a:endParaRPr>
          </a:p>
        </p:txBody>
      </p:sp>
    </p:spTree>
    <p:extLst>
      <p:ext uri="{BB962C8B-B14F-4D97-AF65-F5344CB8AC3E}">
        <p14:creationId xmlns:p14="http://schemas.microsoft.com/office/powerpoint/2010/main" val="163268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91B4F-E914-E026-0548-CF744BA3FBDA}"/>
            </a:ext>
          </a:extLst>
        </p:cNvPr>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3EDC3E22-DBEA-A625-A7E1-E2562CBC6C7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CEFE05-299E-4899-801E-FF378C1AE470}"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A723D0D-6D11-3FDC-0092-A186067F8CBD}"/>
              </a:ext>
            </a:extLst>
          </p:cNvPr>
          <p:cNvGrpSpPr/>
          <p:nvPr/>
        </p:nvGrpSpPr>
        <p:grpSpPr>
          <a:xfrm>
            <a:off x="-27709" y="3083"/>
            <a:ext cx="12219709" cy="6854918"/>
            <a:chOff x="-27709" y="3083"/>
            <a:chExt cx="12219709" cy="6854918"/>
          </a:xfrm>
        </p:grpSpPr>
        <p:sp>
          <p:nvSpPr>
            <p:cNvPr id="10" name="Rectangle: Single Corner Rounded 9">
              <a:extLst>
                <a:ext uri="{FF2B5EF4-FFF2-40B4-BE49-F238E27FC236}">
                  <a16:creationId xmlns:a16="http://schemas.microsoft.com/office/drawing/2014/main" id="{A7C5BC40-0BBB-6089-2A3C-891DB93D16CE}"/>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9E5F5F4D-E881-033E-569F-F0650F4CA71B}"/>
                </a:ext>
              </a:extLst>
            </p:cNvPr>
            <p:cNvSpPr txBox="1"/>
            <p:nvPr/>
          </p:nvSpPr>
          <p:spPr>
            <a:xfrm>
              <a:off x="837619" y="423329"/>
              <a:ext cx="108592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rPr>
                <a:t>Measure &amp; Test Impact</a:t>
              </a:r>
            </a:p>
          </p:txBody>
        </p:sp>
        <p:pic>
          <p:nvPicPr>
            <p:cNvPr id="12" name="Picture 11">
              <a:extLst>
                <a:ext uri="{FF2B5EF4-FFF2-40B4-BE49-F238E27FC236}">
                  <a16:creationId xmlns:a16="http://schemas.microsoft.com/office/drawing/2014/main" id="{6DAC587B-D450-1491-B9D6-F3F2057AF41A}"/>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3" name="Picture 12">
              <a:extLst>
                <a:ext uri="{FF2B5EF4-FFF2-40B4-BE49-F238E27FC236}">
                  <a16:creationId xmlns:a16="http://schemas.microsoft.com/office/drawing/2014/main" id="{6BFAA96D-5359-8969-4275-86F5B268CF24}"/>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4" name="Flowchart: Terminator 13">
              <a:extLst>
                <a:ext uri="{FF2B5EF4-FFF2-40B4-BE49-F238E27FC236}">
                  <a16:creationId xmlns:a16="http://schemas.microsoft.com/office/drawing/2014/main" id="{C2136EE3-ED1B-CDF2-7CD5-0B093D1C655B}"/>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kumimoji="0" lang="en-CA" sz="1400" b="0" i="0" u="none" strike="noStrike" kern="1200" cap="none" spc="0" normalizeH="0" baseline="0" noProof="0">
                <a:ln>
                  <a:noFill/>
                </a:ln>
                <a:solidFill>
                  <a:prstClr val="white"/>
                </a:solidFill>
                <a:effectLst/>
                <a:uLnTx/>
                <a:uFillTx/>
                <a:latin typeface="Century Gothic" panose="020B0502020202020204" pitchFamily="34" charset="0"/>
                <a:ea typeface="Inter Light" panose="02000503000000020004" pitchFamily="2" charset="0"/>
              </a:endParaRPr>
            </a:p>
          </p:txBody>
        </p:sp>
      </p:grpSp>
      <p:sp>
        <p:nvSpPr>
          <p:cNvPr id="16" name="TextBox 15">
            <a:extLst>
              <a:ext uri="{FF2B5EF4-FFF2-40B4-BE49-F238E27FC236}">
                <a16:creationId xmlns:a16="http://schemas.microsoft.com/office/drawing/2014/main" id="{4FDAD453-5760-399F-1890-04C0BE1F9993}"/>
              </a:ext>
            </a:extLst>
          </p:cNvPr>
          <p:cNvSpPr txBox="1"/>
          <p:nvPr/>
        </p:nvSpPr>
        <p:spPr>
          <a:xfrm>
            <a:off x="564763" y="1366833"/>
            <a:ext cx="10970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F51"/>
                </a:solidFill>
                <a:effectLst/>
                <a:uLnTx/>
                <a:uFillTx/>
                <a:latin typeface="Century Gothic" panose="020B0502020202020204" pitchFamily="34" charset="0"/>
              </a:rPr>
              <a:t>Tool: Activity and </a:t>
            </a:r>
            <a:r>
              <a:rPr lang="en-US" sz="2000" dirty="0">
                <a:solidFill>
                  <a:srgbClr val="182F51"/>
                </a:solidFill>
                <a:latin typeface="Century Gothic" panose="020B0502020202020204" pitchFamily="34" charset="0"/>
              </a:rPr>
              <a:t>environmental data</a:t>
            </a:r>
            <a:endParaRPr kumimoji="0" lang="en-US" sz="2000" b="0" i="0" u="none" strike="noStrike" kern="1200" cap="none" spc="0" normalizeH="0" baseline="0" noProof="0" dirty="0">
              <a:ln>
                <a:noFill/>
              </a:ln>
              <a:solidFill>
                <a:srgbClr val="182F51"/>
              </a:solidFill>
              <a:effectLst/>
              <a:uLnTx/>
              <a:uFillTx/>
              <a:latin typeface="Century Gothic" panose="020B0502020202020204" pitchFamily="34" charset="0"/>
            </a:endParaRPr>
          </a:p>
        </p:txBody>
      </p:sp>
      <p:sp>
        <p:nvSpPr>
          <p:cNvPr id="17" name="Oval 16">
            <a:extLst>
              <a:ext uri="{FF2B5EF4-FFF2-40B4-BE49-F238E27FC236}">
                <a16:creationId xmlns:a16="http://schemas.microsoft.com/office/drawing/2014/main" id="{8DB823AB-299A-C438-3ADF-98D0B94A4819}"/>
              </a:ext>
            </a:extLst>
          </p:cNvPr>
          <p:cNvSpPr/>
          <p:nvPr/>
        </p:nvSpPr>
        <p:spPr>
          <a:xfrm>
            <a:off x="172363" y="1340709"/>
            <a:ext cx="392400"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Inter Light" panose="02000503000000020004" pitchFamily="2" charset="0"/>
                <a:ea typeface="Inter Light" panose="02000503000000020004" pitchFamily="2" charset="0"/>
                <a:cs typeface="+mn-cs"/>
              </a:rPr>
              <a:t>7</a:t>
            </a:r>
            <a:endParaRPr kumimoji="0" lang="en-CA" sz="1600" b="0" i="0" u="none" strike="noStrike" kern="1200" cap="none" spc="0" normalizeH="0" baseline="0" noProof="0">
              <a:ln>
                <a:noFill/>
              </a:ln>
              <a:solidFill>
                <a:prstClr val="white"/>
              </a:solidFill>
              <a:effectLst/>
              <a:uLnTx/>
              <a:uFillTx/>
              <a:latin typeface="Inter Light" panose="02000503000000020004" pitchFamily="2" charset="0"/>
              <a:ea typeface="Inter Light" panose="02000503000000020004" pitchFamily="2" charset="0"/>
              <a:cs typeface="+mn-cs"/>
            </a:endParaRPr>
          </a:p>
        </p:txBody>
      </p:sp>
      <p:sp>
        <p:nvSpPr>
          <p:cNvPr id="4" name="Slide Number Placeholder 3">
            <a:extLst>
              <a:ext uri="{FF2B5EF4-FFF2-40B4-BE49-F238E27FC236}">
                <a16:creationId xmlns:a16="http://schemas.microsoft.com/office/drawing/2014/main" id="{141F09FD-42A7-A016-1923-D402BE448E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kumimoji="0" lang="en-CA" sz="1200" b="0" i="0" u="none" strike="noStrike" kern="1200" cap="none" spc="0" normalizeH="0" baseline="0" noProof="0" smtClean="0">
                <a:ln>
                  <a:noFill/>
                </a:ln>
                <a:solidFill>
                  <a:srgbClr val="FBF8F0"/>
                </a:solidFill>
                <a:effectLst/>
                <a:uLnTx/>
                <a:uFillTx/>
                <a:latin typeface="Levenim MT" panose="02010502060101010101" pitchFamily="2" charset="-79"/>
                <a:ea typeface="+mn-ea"/>
                <a:cs typeface="Levenim MT" panose="02010502060101010101"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srgbClr val="FBF8F0"/>
              </a:solidFill>
              <a:effectLst/>
              <a:uLnTx/>
              <a:uFillTx/>
              <a:latin typeface="Levenim MT" panose="02010502060101010101" pitchFamily="2" charset="-79"/>
              <a:ea typeface="+mn-ea"/>
              <a:cs typeface="Levenim MT" panose="02010502060101010101" pitchFamily="2" charset="-79"/>
            </a:endParaRPr>
          </a:p>
        </p:txBody>
      </p:sp>
      <p:graphicFrame>
        <p:nvGraphicFramePr>
          <p:cNvPr id="3" name="Table 4">
            <a:extLst>
              <a:ext uri="{FF2B5EF4-FFF2-40B4-BE49-F238E27FC236}">
                <a16:creationId xmlns:a16="http://schemas.microsoft.com/office/drawing/2014/main" id="{D90D4F53-980F-63BB-E583-189E1BD239D1}"/>
              </a:ext>
            </a:extLst>
          </p:cNvPr>
          <p:cNvGraphicFramePr>
            <a:graphicFrameLocks noGrp="1"/>
          </p:cNvGraphicFramePr>
          <p:nvPr>
            <p:extLst>
              <p:ext uri="{D42A27DB-BD31-4B8C-83A1-F6EECF244321}">
                <p14:modId xmlns:p14="http://schemas.microsoft.com/office/powerpoint/2010/main" val="1895411133"/>
              </p:ext>
            </p:extLst>
          </p:nvPr>
        </p:nvGraphicFramePr>
        <p:xfrm>
          <a:off x="240089" y="2634080"/>
          <a:ext cx="4509064" cy="1618859"/>
        </p:xfrm>
        <a:graphic>
          <a:graphicData uri="http://schemas.openxmlformats.org/drawingml/2006/table">
            <a:tbl>
              <a:tblPr firstRow="1" bandRow="1">
                <a:tableStyleId>{5C22544A-7EE6-4342-B048-85BDC9FD1C3A}</a:tableStyleId>
              </a:tblPr>
              <a:tblGrid>
                <a:gridCol w="2622228">
                  <a:extLst>
                    <a:ext uri="{9D8B030D-6E8A-4147-A177-3AD203B41FA5}">
                      <a16:colId xmlns:a16="http://schemas.microsoft.com/office/drawing/2014/main" val="3763936266"/>
                    </a:ext>
                  </a:extLst>
                </a:gridCol>
                <a:gridCol w="1886836">
                  <a:extLst>
                    <a:ext uri="{9D8B030D-6E8A-4147-A177-3AD203B41FA5}">
                      <a16:colId xmlns:a16="http://schemas.microsoft.com/office/drawing/2014/main" val="533086444"/>
                    </a:ext>
                  </a:extLst>
                </a:gridCol>
              </a:tblGrid>
              <a:tr h="300631">
                <a:tc gridSpan="2">
                  <a:txBody>
                    <a:bodyPr/>
                    <a:lstStyle/>
                    <a:p>
                      <a:pPr algn="ctr"/>
                      <a:r>
                        <a:rPr lang="en-CA" sz="1600">
                          <a:latin typeface="Bahnschrift SemiBold" panose="020B0502040204020203" pitchFamily="34" charset="0"/>
                        </a:rPr>
                        <a:t>Activity/Outcome Metric</a:t>
                      </a:r>
                    </a:p>
                  </a:txBody>
                  <a:tcPr/>
                </a:tc>
                <a:tc hMerge="1">
                  <a:txBody>
                    <a:bodyPr/>
                    <a:lstStyle/>
                    <a:p>
                      <a:endParaRPr lang="en-CA"/>
                    </a:p>
                  </a:txBody>
                  <a:tcPr/>
                </a:tc>
                <a:extLst>
                  <a:ext uri="{0D108BD9-81ED-4DB2-BD59-A6C34878D82A}">
                    <a16:rowId xmlns:a16="http://schemas.microsoft.com/office/drawing/2014/main" val="701434396"/>
                  </a:ext>
                </a:extLst>
              </a:tr>
              <a:tr h="1002457">
                <a:tc>
                  <a:txBody>
                    <a:bodyPr/>
                    <a:lstStyle/>
                    <a:p>
                      <a:pPr marL="0" indent="0" defTabSz="808038">
                        <a:buFont typeface="Arial" panose="020B0604020202020204" pitchFamily="34" charset="0"/>
                        <a:buNone/>
                      </a:pPr>
                      <a:endParaRPr lang="en-CA" sz="1200" b="0">
                        <a:latin typeface="Levenim MT" panose="02010502060101010101" pitchFamily="2" charset="-79"/>
                        <a:cs typeface="Levenim MT" panose="02010502060101010101" pitchFamily="2" charset="-79"/>
                      </a:endParaRPr>
                    </a:p>
                  </a:txBody>
                  <a:tcPr>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indent="0">
                        <a:buFont typeface="Arial" panose="020B0604020202020204" pitchFamily="34" charset="0"/>
                        <a:buNone/>
                      </a:pPr>
                      <a:endParaRPr lang="en-CA" sz="1200" b="1">
                        <a:latin typeface="Levenim MT" panose="02010502060101010101" pitchFamily="2" charset="-79"/>
                        <a:cs typeface="Levenim MT" panose="02010502060101010101" pitchFamily="2" charset="-79"/>
                      </a:endParaRPr>
                    </a:p>
                  </a:txBody>
                  <a:tcPr>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9210459"/>
                  </a:ext>
                </a:extLst>
              </a:tr>
              <a:tr h="281122">
                <a:tc gridSpan="2">
                  <a:txBody>
                    <a:bodyPr/>
                    <a:lstStyle/>
                    <a:p>
                      <a:pPr marL="182563" lvl="1" indent="-182563">
                        <a:buFont typeface="Arial" panose="020B0604020202020204" pitchFamily="34" charset="0"/>
                        <a:buNone/>
                      </a:pPr>
                      <a:endParaRPr lang="en-CA" sz="1200" b="0">
                        <a:latin typeface="Levenim MT" panose="02010502060101010101" pitchFamily="2" charset="-79"/>
                        <a:cs typeface="Levenim MT" panose="02010502060101010101" pitchFamily="2" charset="-79"/>
                      </a:endParaRPr>
                    </a:p>
                  </a:txBody>
                  <a:tcP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hMerge="1">
                  <a:txBody>
                    <a:bodyPr/>
                    <a:lstStyle/>
                    <a:p>
                      <a:pPr marL="0" indent="0">
                        <a:buFont typeface="Arial" panose="020B0604020202020204" pitchFamily="34" charset="0"/>
                        <a:buNone/>
                      </a:pPr>
                      <a:endParaRPr lang="en-CA" sz="1400" b="1"/>
                    </a:p>
                  </a:txBody>
                  <a:tcPr>
                    <a:lnL w="12700" cap="flat" cmpd="sng" algn="ctr">
                      <a:solidFill>
                        <a:schemeClr val="accent1">
                          <a:lumMod val="60000"/>
                          <a:lumOff val="40000"/>
                        </a:schemeClr>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65075451"/>
                  </a:ext>
                </a:extLst>
              </a:tr>
            </a:tbl>
          </a:graphicData>
        </a:graphic>
      </p:graphicFrame>
      <p:graphicFrame>
        <p:nvGraphicFramePr>
          <p:cNvPr id="5" name="Table 4">
            <a:extLst>
              <a:ext uri="{FF2B5EF4-FFF2-40B4-BE49-F238E27FC236}">
                <a16:creationId xmlns:a16="http://schemas.microsoft.com/office/drawing/2014/main" id="{ED6AC8D4-C968-8AA7-E5A5-AC67B5AA0440}"/>
              </a:ext>
            </a:extLst>
          </p:cNvPr>
          <p:cNvGraphicFramePr>
            <a:graphicFrameLocks noGrp="1"/>
          </p:cNvGraphicFramePr>
          <p:nvPr>
            <p:extLst>
              <p:ext uri="{D42A27DB-BD31-4B8C-83A1-F6EECF244321}">
                <p14:modId xmlns:p14="http://schemas.microsoft.com/office/powerpoint/2010/main" val="1460687067"/>
              </p:ext>
            </p:extLst>
          </p:nvPr>
        </p:nvGraphicFramePr>
        <p:xfrm>
          <a:off x="5412183" y="2642189"/>
          <a:ext cx="3223825" cy="888865"/>
        </p:xfrm>
        <a:graphic>
          <a:graphicData uri="http://schemas.openxmlformats.org/drawingml/2006/table">
            <a:tbl>
              <a:tblPr firstRow="1" bandRow="1">
                <a:tableStyleId>{5C22544A-7EE6-4342-B048-85BDC9FD1C3A}</a:tableStyleId>
              </a:tblPr>
              <a:tblGrid>
                <a:gridCol w="3223825">
                  <a:extLst>
                    <a:ext uri="{9D8B030D-6E8A-4147-A177-3AD203B41FA5}">
                      <a16:colId xmlns:a16="http://schemas.microsoft.com/office/drawing/2014/main" val="3763936266"/>
                    </a:ext>
                  </a:extLst>
                </a:gridCol>
              </a:tblGrid>
              <a:tr h="441367">
                <a:tc>
                  <a:txBody>
                    <a:bodyPr/>
                    <a:lstStyle/>
                    <a:p>
                      <a:pPr marL="0" algn="ctr" defTabSz="914400" rtl="0" eaLnBrk="1" latinLnBrk="0" hangingPunct="1"/>
                      <a:r>
                        <a:rPr lang="en-CA" sz="1600" b="1" kern="1200">
                          <a:solidFill>
                            <a:schemeClr val="lt1"/>
                          </a:solidFill>
                          <a:latin typeface="Bahnschrift SemiBold" panose="020B0502040204020203" pitchFamily="34" charset="0"/>
                          <a:ea typeface="+mn-ea"/>
                          <a:cs typeface="+mn-cs"/>
                        </a:rPr>
                        <a:t>Related Environmental Metric</a:t>
                      </a:r>
                    </a:p>
                  </a:txBody>
                  <a:tcPr anchor="ctr">
                    <a:solidFill>
                      <a:schemeClr val="accent6">
                        <a:lumMod val="75000"/>
                      </a:schemeClr>
                    </a:solidFill>
                  </a:tcPr>
                </a:tc>
                <a:extLst>
                  <a:ext uri="{0D108BD9-81ED-4DB2-BD59-A6C34878D82A}">
                    <a16:rowId xmlns:a16="http://schemas.microsoft.com/office/drawing/2014/main" val="701434396"/>
                  </a:ext>
                </a:extLst>
              </a:tr>
              <a:tr h="447498">
                <a:tc>
                  <a:txBody>
                    <a:bodyPr/>
                    <a:lstStyle/>
                    <a:p>
                      <a:endParaRPr lang="en-US" sz="1200" b="1">
                        <a:latin typeface="Levenim MT" panose="02010502060101010101" pitchFamily="2" charset="-79"/>
                        <a:cs typeface="Levenim MT" panose="02010502060101010101" pitchFamily="2" charset="-79"/>
                      </a:endParaRPr>
                    </a:p>
                  </a:txBody>
                  <a:tcPr>
                    <a:solidFill>
                      <a:schemeClr val="accent6">
                        <a:lumMod val="60000"/>
                        <a:lumOff val="40000"/>
                      </a:schemeClr>
                    </a:solidFill>
                  </a:tcPr>
                </a:tc>
                <a:extLst>
                  <a:ext uri="{0D108BD9-81ED-4DB2-BD59-A6C34878D82A}">
                    <a16:rowId xmlns:a16="http://schemas.microsoft.com/office/drawing/2014/main" val="109210459"/>
                  </a:ext>
                </a:extLst>
              </a:tr>
            </a:tbl>
          </a:graphicData>
        </a:graphic>
      </p:graphicFrame>
      <p:sp>
        <p:nvSpPr>
          <p:cNvPr id="6" name="Multiplication Sign 5">
            <a:extLst>
              <a:ext uri="{FF2B5EF4-FFF2-40B4-BE49-F238E27FC236}">
                <a16:creationId xmlns:a16="http://schemas.microsoft.com/office/drawing/2014/main" id="{B35F239E-19C4-9734-409C-E9243FEDE65B}"/>
              </a:ext>
            </a:extLst>
          </p:cNvPr>
          <p:cNvSpPr/>
          <p:nvPr/>
        </p:nvSpPr>
        <p:spPr>
          <a:xfrm>
            <a:off x="4789889" y="2702940"/>
            <a:ext cx="571733" cy="736601"/>
          </a:xfrm>
          <a:prstGeom prst="mathMultiply">
            <a:avLst/>
          </a:prstGeom>
          <a:solidFill>
            <a:srgbClr val="F45B2B"/>
          </a:solidFill>
          <a:ln>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Equals 18">
            <a:extLst>
              <a:ext uri="{FF2B5EF4-FFF2-40B4-BE49-F238E27FC236}">
                <a16:creationId xmlns:a16="http://schemas.microsoft.com/office/drawing/2014/main" id="{0DC54E9E-3440-E05E-6C44-094F02A40FF9}"/>
              </a:ext>
            </a:extLst>
          </p:cNvPr>
          <p:cNvSpPr/>
          <p:nvPr/>
        </p:nvSpPr>
        <p:spPr>
          <a:xfrm>
            <a:off x="8686569" y="2832835"/>
            <a:ext cx="711200" cy="394216"/>
          </a:xfrm>
          <a:prstGeom prst="mathEqual">
            <a:avLst/>
          </a:prstGeom>
          <a:solidFill>
            <a:srgbClr val="F45B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Table 20">
            <a:extLst>
              <a:ext uri="{FF2B5EF4-FFF2-40B4-BE49-F238E27FC236}">
                <a16:creationId xmlns:a16="http://schemas.microsoft.com/office/drawing/2014/main" id="{4D367166-7FD1-4ED2-9EFB-158046FCEAE6}"/>
              </a:ext>
            </a:extLst>
          </p:cNvPr>
          <p:cNvGraphicFramePr>
            <a:graphicFrameLocks noGrp="1"/>
          </p:cNvGraphicFramePr>
          <p:nvPr>
            <p:extLst>
              <p:ext uri="{D42A27DB-BD31-4B8C-83A1-F6EECF244321}">
                <p14:modId xmlns:p14="http://schemas.microsoft.com/office/powerpoint/2010/main" val="170133865"/>
              </p:ext>
            </p:extLst>
          </p:nvPr>
        </p:nvGraphicFramePr>
        <p:xfrm>
          <a:off x="9404701" y="2639931"/>
          <a:ext cx="2652820" cy="441367"/>
        </p:xfrm>
        <a:graphic>
          <a:graphicData uri="http://schemas.openxmlformats.org/drawingml/2006/table">
            <a:tbl>
              <a:tblPr firstRow="1" bandRow="1">
                <a:tableStyleId>{5C22544A-7EE6-4342-B048-85BDC9FD1C3A}</a:tableStyleId>
              </a:tblPr>
              <a:tblGrid>
                <a:gridCol w="2652820">
                  <a:extLst>
                    <a:ext uri="{9D8B030D-6E8A-4147-A177-3AD203B41FA5}">
                      <a16:colId xmlns:a16="http://schemas.microsoft.com/office/drawing/2014/main" val="3763936266"/>
                    </a:ext>
                  </a:extLst>
                </a:gridCol>
              </a:tblGrid>
              <a:tr h="441367">
                <a:tc>
                  <a:txBody>
                    <a:bodyPr/>
                    <a:lstStyle/>
                    <a:p>
                      <a:pPr marL="0" algn="ctr" defTabSz="914400" rtl="0" eaLnBrk="1" latinLnBrk="0" hangingPunct="1"/>
                      <a:r>
                        <a:rPr lang="en-CA" sz="1600" b="1" kern="1200">
                          <a:solidFill>
                            <a:schemeClr val="lt1"/>
                          </a:solidFill>
                          <a:latin typeface="Bahnschrift SemiBold" panose="020B0502040204020203" pitchFamily="34" charset="0"/>
                          <a:ea typeface="+mn-ea"/>
                          <a:cs typeface="+mn-cs"/>
                        </a:rPr>
                        <a:t>Environmental savings</a:t>
                      </a:r>
                    </a:p>
                  </a:txBody>
                  <a:tcPr anchor="ctr">
                    <a:solidFill>
                      <a:srgbClr val="F89070"/>
                    </a:solidFill>
                  </a:tcPr>
                </a:tc>
                <a:extLst>
                  <a:ext uri="{0D108BD9-81ED-4DB2-BD59-A6C34878D82A}">
                    <a16:rowId xmlns:a16="http://schemas.microsoft.com/office/drawing/2014/main" val="701434396"/>
                  </a:ext>
                </a:extLst>
              </a:tr>
            </a:tbl>
          </a:graphicData>
        </a:graphic>
      </p:graphicFrame>
      <p:sp>
        <p:nvSpPr>
          <p:cNvPr id="22" name="TextBox 21">
            <a:extLst>
              <a:ext uri="{FF2B5EF4-FFF2-40B4-BE49-F238E27FC236}">
                <a16:creationId xmlns:a16="http://schemas.microsoft.com/office/drawing/2014/main" id="{2F105F4A-DE2B-B5F2-1FF3-6A71EEDD4691}"/>
              </a:ext>
            </a:extLst>
          </p:cNvPr>
          <p:cNvSpPr txBox="1"/>
          <p:nvPr/>
        </p:nvSpPr>
        <p:spPr>
          <a:xfrm>
            <a:off x="9404701" y="3058711"/>
            <a:ext cx="2652819" cy="2308324"/>
          </a:xfrm>
          <a:prstGeom prst="rect">
            <a:avLst/>
          </a:prstGeom>
          <a:solidFill>
            <a:srgbClr val="FBC7B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rPr>
              <a:t>Considerations: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rPr>
              <a:t>This calculation should give you an estimate of the environmental savings associated with your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rPr>
              <a:t>The calculation will yield ESTIMATES only.</a:t>
            </a:r>
            <a:endParaRPr kumimoji="0" lang="en-CA" sz="120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rPr>
              <a:t>Use the </a:t>
            </a:r>
            <a:r>
              <a:rPr kumimoji="0" lang="en-US" sz="120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hlinkClick r:id="rId6"/>
              </a:rPr>
              <a:t>Natural Resources Canada Greenhouse Gas Equivalencies Calculator </a:t>
            </a:r>
            <a:r>
              <a:rPr kumimoji="0" lang="en-US" sz="120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rPr>
              <a:t>to translate your results to stakeholders. </a:t>
            </a:r>
          </a:p>
        </p:txBody>
      </p:sp>
      <p:sp>
        <p:nvSpPr>
          <p:cNvPr id="25" name="TextBox 24">
            <a:extLst>
              <a:ext uri="{FF2B5EF4-FFF2-40B4-BE49-F238E27FC236}">
                <a16:creationId xmlns:a16="http://schemas.microsoft.com/office/drawing/2014/main" id="{D2A75A44-F942-5352-AA93-B21B7680FA19}"/>
              </a:ext>
            </a:extLst>
          </p:cNvPr>
          <p:cNvSpPr txBox="1"/>
          <p:nvPr/>
        </p:nvSpPr>
        <p:spPr>
          <a:xfrm>
            <a:off x="240090" y="4446590"/>
            <a:ext cx="4509063" cy="577081"/>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rPr>
              <a:t>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05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05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rPr>
              <a:t>Considerations:</a:t>
            </a:r>
          </a:p>
        </p:txBody>
      </p:sp>
      <p:sp>
        <p:nvSpPr>
          <p:cNvPr id="29" name="TextBox 28">
            <a:extLst>
              <a:ext uri="{FF2B5EF4-FFF2-40B4-BE49-F238E27FC236}">
                <a16:creationId xmlns:a16="http://schemas.microsoft.com/office/drawing/2014/main" id="{AA18BD4A-0C36-3227-B8E1-67567A5D45F0}"/>
              </a:ext>
            </a:extLst>
          </p:cNvPr>
          <p:cNvSpPr txBox="1"/>
          <p:nvPr/>
        </p:nvSpPr>
        <p:spPr>
          <a:xfrm>
            <a:off x="5429552" y="4248210"/>
            <a:ext cx="3206456" cy="646331"/>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rPr>
              <a:t>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Levenim MT" panose="02010502060101010101" pitchFamily="2" charset="-79"/>
                <a:cs typeface="Levenim MT" panose="02010502060101010101" pitchFamily="2" charset="-79"/>
              </a:rPr>
              <a:t>Considerations:</a:t>
            </a:r>
          </a:p>
        </p:txBody>
      </p:sp>
    </p:spTree>
    <p:extLst>
      <p:ext uri="{BB962C8B-B14F-4D97-AF65-F5344CB8AC3E}">
        <p14:creationId xmlns:p14="http://schemas.microsoft.com/office/powerpoint/2010/main" val="121402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E8B6DAE-7CDB-4C71-A41F-56B691A488C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19</a:t>
            </a:fld>
            <a:endParaRPr lang="en-CA"/>
          </a:p>
        </p:txBody>
      </p:sp>
      <p:sp>
        <p:nvSpPr>
          <p:cNvPr id="7" name="Rectangle: Rounded Corners 6">
            <a:extLst>
              <a:ext uri="{FF2B5EF4-FFF2-40B4-BE49-F238E27FC236}">
                <a16:creationId xmlns:a16="http://schemas.microsoft.com/office/drawing/2014/main" id="{6279D0AA-6274-4E93-964B-F32689D29C1F}"/>
              </a:ext>
            </a:extLst>
          </p:cNvPr>
          <p:cNvSpPr/>
          <p:nvPr/>
        </p:nvSpPr>
        <p:spPr>
          <a:xfrm>
            <a:off x="357600" y="2256335"/>
            <a:ext cx="11476800" cy="3260956"/>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Micro (What can you do?)</a:t>
            </a:r>
            <a:endParaRPr lang="en-US" sz="1200" b="1" dirty="0">
              <a:solidFill>
                <a:srgbClr val="182F51"/>
              </a:solidFill>
              <a:effectLst/>
              <a:latin typeface="Levenim MT" panose="02010502060101010101" pitchFamily="2" charset="-79"/>
              <a:cs typeface="Levenim MT" panose="02010502060101010101" pitchFamily="2" charset="-79"/>
            </a:endParaRPr>
          </a:p>
          <a:p>
            <a:pPr marL="742950" lvl="1" indent="-2857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br>
              <a:rPr lang="en-US" sz="1200" b="0" dirty="0">
                <a:solidFill>
                  <a:srgbClr val="182F51"/>
                </a:solidFill>
                <a:effectLst/>
                <a:latin typeface="Levenim MT" panose="02010502060101010101" pitchFamily="2" charset="-79"/>
                <a:cs typeface="Levenim MT" panose="02010502060101010101" pitchFamily="2" charset="-79"/>
              </a:rPr>
            </a:br>
            <a:r>
              <a:rPr lang="en-US" sz="1200" b="1" i="0" u="none" strike="noStrike" dirty="0" err="1">
                <a:solidFill>
                  <a:srgbClr val="182F51"/>
                </a:solidFill>
                <a:effectLst/>
                <a:latin typeface="Levenim MT" panose="02010502060101010101" pitchFamily="2" charset="-79"/>
                <a:cs typeface="Levenim MT" panose="02010502060101010101" pitchFamily="2" charset="-79"/>
              </a:rPr>
              <a:t>Meso</a:t>
            </a:r>
            <a:r>
              <a:rPr lang="en-US" sz="1200" b="1" i="0" u="none" strike="noStrike" dirty="0">
                <a:solidFill>
                  <a:srgbClr val="182F51"/>
                </a:solidFill>
                <a:effectLst/>
                <a:latin typeface="Levenim MT" panose="02010502060101010101" pitchFamily="2" charset="-79"/>
                <a:cs typeface="Levenim MT" panose="02010502060101010101" pitchFamily="2" charset="-79"/>
              </a:rPr>
              <a:t> (What can you do within your organization?)</a:t>
            </a:r>
            <a:endParaRPr lang="en-US" sz="1200" b="1" dirty="0">
              <a:solidFill>
                <a:srgbClr val="182F51"/>
              </a:solidFill>
              <a:effectLst/>
              <a:latin typeface="Levenim MT" panose="02010502060101010101" pitchFamily="2" charset="-79"/>
              <a:cs typeface="Levenim MT" panose="02010502060101010101" pitchFamily="2" charset="-79"/>
            </a:endParaRPr>
          </a:p>
          <a:p>
            <a:pPr marL="742950" lvl="1" indent="-2857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br>
              <a:rPr lang="en-US" sz="1200" b="0" dirty="0">
                <a:solidFill>
                  <a:srgbClr val="182F51"/>
                </a:solidFill>
                <a:effectLst/>
                <a:latin typeface="Levenim MT" panose="02010502060101010101" pitchFamily="2" charset="-79"/>
                <a:cs typeface="Levenim MT" panose="02010502060101010101" pitchFamily="2" charset="-79"/>
              </a:rPr>
            </a:br>
            <a:r>
              <a:rPr lang="en-US" sz="1200" b="1" i="0" u="none" strike="noStrike" dirty="0">
                <a:solidFill>
                  <a:srgbClr val="182F51"/>
                </a:solidFill>
                <a:effectLst/>
                <a:latin typeface="Levenim MT" panose="02010502060101010101" pitchFamily="2" charset="-79"/>
                <a:cs typeface="Levenim MT" panose="02010502060101010101" pitchFamily="2" charset="-79"/>
              </a:rPr>
              <a:t>Macro (What can your organization do?)</a:t>
            </a:r>
            <a:endParaRPr lang="en-US" sz="1200" b="1" dirty="0">
              <a:solidFill>
                <a:srgbClr val="182F51"/>
              </a:solidFill>
              <a:effectLst/>
              <a:latin typeface="Levenim MT" panose="02010502060101010101" pitchFamily="2" charset="-79"/>
              <a:cs typeface="Levenim MT" panose="02010502060101010101" pitchFamily="2" charset="-79"/>
            </a:endParaRPr>
          </a:p>
          <a:p>
            <a:pPr marL="742950" lvl="1" indent="-2857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[add text here]</a:t>
            </a:r>
          </a:p>
          <a:p>
            <a:pPr rtl="0" fontAlgn="base">
              <a:spcBef>
                <a:spcPts val="0"/>
              </a:spcBef>
              <a:spcAft>
                <a:spcPts val="0"/>
              </a:spcAft>
            </a:pP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fontAlgn="base">
              <a:tabLst>
                <a:tab pos="457200" algn="l"/>
              </a:tabLst>
            </a:pPr>
            <a:endParaRPr lang="en-US" sz="1200" b="1" dirty="0">
              <a:solidFill>
                <a:srgbClr val="182F51"/>
              </a:solidFill>
              <a:effectLst/>
              <a:latin typeface="Levenim MT"/>
              <a:ea typeface="Inter Light" panose="02000503000000020004" pitchFamily="2" charset="0"/>
              <a:cs typeface="Levenim MT"/>
            </a:endParaRPr>
          </a:p>
        </p:txBody>
      </p:sp>
      <p:sp>
        <p:nvSpPr>
          <p:cNvPr id="9" name="Slide Number Placeholder 4">
            <a:extLst>
              <a:ext uri="{FF2B5EF4-FFF2-40B4-BE49-F238E27FC236}">
                <a16:creationId xmlns:a16="http://schemas.microsoft.com/office/drawing/2014/main" id="{088FA8BE-6976-4817-BB35-1A440E77233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19</a:t>
            </a:fld>
            <a:endParaRPr lang="en-CA"/>
          </a:p>
        </p:txBody>
      </p:sp>
      <p:grpSp>
        <p:nvGrpSpPr>
          <p:cNvPr id="10" name="Group 9">
            <a:extLst>
              <a:ext uri="{FF2B5EF4-FFF2-40B4-BE49-F238E27FC236}">
                <a16:creationId xmlns:a16="http://schemas.microsoft.com/office/drawing/2014/main" id="{91683C9D-762E-459F-BFFE-FB217232DD6B}"/>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5F0CB7BB-D650-43AC-AF5E-BBC837368DF9}"/>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2AE27F28-1239-4603-A50D-B99F5A9314D7}"/>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Century Gothic" panose="020B0502020202020204" pitchFamily="34" charset="0"/>
                </a:rPr>
                <a:t>Embed &amp; Spread</a:t>
              </a:r>
            </a:p>
          </p:txBody>
        </p:sp>
        <p:pic>
          <p:nvPicPr>
            <p:cNvPr id="13" name="Picture 12">
              <a:extLst>
                <a:ext uri="{FF2B5EF4-FFF2-40B4-BE49-F238E27FC236}">
                  <a16:creationId xmlns:a16="http://schemas.microsoft.com/office/drawing/2014/main" id="{2A0C4E6B-2F4D-432E-836C-C7FE8466606A}"/>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D036FC0E-00FD-481E-8109-DF1A11C8C5CF}"/>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007A893A-2C01-4DAB-8856-0832262C7B8A}"/>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2768130D-CC75-4190-BB7D-7ADC1A305AD1}"/>
              </a:ext>
            </a:extLst>
          </p:cNvPr>
          <p:cNvSpPr txBox="1"/>
          <p:nvPr/>
        </p:nvSpPr>
        <p:spPr>
          <a:xfrm>
            <a:off x="519238" y="1340709"/>
            <a:ext cx="11831986" cy="725520"/>
          </a:xfrm>
          <a:prstGeom prst="rect">
            <a:avLst/>
          </a:prstGeom>
          <a:noFill/>
        </p:spPr>
        <p:txBody>
          <a:bodyPr wrap="square" rtlCol="0">
            <a:spAutoFit/>
          </a:bodyPr>
          <a:lstStyle/>
          <a:p>
            <a:pPr lvl="0" indent="12700">
              <a:lnSpc>
                <a:spcPct val="107000"/>
              </a:lnSpc>
              <a:spcAft>
                <a:spcPts val="800"/>
              </a:spcAft>
              <a:tabLst>
                <a:tab pos="0" algn="l"/>
              </a:tabLst>
            </a:pPr>
            <a:r>
              <a:rPr lang="en-US" sz="2000" i="0" u="none" strike="noStrike">
                <a:solidFill>
                  <a:srgbClr val="182F51"/>
                </a:solidFill>
                <a:effectLst/>
                <a:latin typeface="Century Gothic" panose="020B0502020202020204" pitchFamily="34" charset="0"/>
              </a:rPr>
              <a:t>What steps have been taken to ensure lasting change? How could it be spread to other contexts?</a:t>
            </a:r>
            <a:endParaRPr lang="en-CA" sz="20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0F0132E-C30C-4581-9125-2990D8E1C5D3}"/>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8</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B066CBE8-36E7-4C09-F317-39D64C4CF48B}"/>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19</a:t>
            </a:fld>
            <a:endParaRPr lang="en-CA"/>
          </a:p>
        </p:txBody>
      </p:sp>
    </p:spTree>
    <p:extLst>
      <p:ext uri="{BB962C8B-B14F-4D97-AF65-F5344CB8AC3E}">
        <p14:creationId xmlns:p14="http://schemas.microsoft.com/office/powerpoint/2010/main" val="3366723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FA413C-A76C-D7ED-4F1D-62F66652DD6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889E902-FF24-0CCF-1DF9-A323F757A5FF}"/>
              </a:ext>
            </a:extLst>
          </p:cNvPr>
          <p:cNvSpPr>
            <a:spLocks noGrp="1"/>
          </p:cNvSpPr>
          <p:nvPr>
            <p:ph type="sldNum" sz="quarter" idx="12"/>
          </p:nvPr>
        </p:nvSpPr>
        <p:spPr/>
        <p:txBody>
          <a:bodyPr vert="horz" lIns="91440" tIns="45720" rIns="91440" bIns="45720" rtlCol="0" anchor="ctr">
            <a:normAutofit fontScale="92500" lnSpcReduction="20000"/>
          </a:bodyPr>
          <a:lstStyle/>
          <a:p>
            <a:pPr>
              <a:spcAft>
                <a:spcPts val="600"/>
              </a:spcAft>
            </a:pPr>
            <a:r>
              <a:rPr lang="en-US">
                <a:solidFill>
                  <a:srgbClr val="FFFFFF"/>
                </a:solidFill>
                <a:latin typeface="+mn-lt"/>
                <a:cs typeface="+mn-cs"/>
              </a:rPr>
              <a:t>CASCADES Project Charter | Page </a:t>
            </a:r>
            <a:fld id="{78CEFE05-299E-4899-801E-FF378C1AE470}" type="slidenum">
              <a:rPr lang="en-US">
                <a:solidFill>
                  <a:srgbClr val="FFFFFF"/>
                </a:solidFill>
                <a:latin typeface="+mn-lt"/>
                <a:cs typeface="+mn-cs"/>
              </a:rPr>
              <a:pPr>
                <a:spcAft>
                  <a:spcPts val="600"/>
                </a:spcAft>
              </a:pPr>
              <a:t>2</a:t>
            </a:fld>
            <a:endParaRPr lang="en-US">
              <a:solidFill>
                <a:srgbClr val="FFFFFF"/>
              </a:solidFill>
              <a:latin typeface="+mn-lt"/>
              <a:cs typeface="+mn-cs"/>
            </a:endParaRPr>
          </a:p>
        </p:txBody>
      </p:sp>
      <p:pic>
        <p:nvPicPr>
          <p:cNvPr id="6" name="Picture 5" descr="Chart, funnel chart&#10;&#10;Description automatically generated">
            <a:extLst>
              <a:ext uri="{FF2B5EF4-FFF2-40B4-BE49-F238E27FC236}">
                <a16:creationId xmlns:a16="http://schemas.microsoft.com/office/drawing/2014/main" id="{FBCA73D3-647F-9CD5-A5E5-C4754BF98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179AD75-F327-4BD0-F607-474B1F20F1A5}"/>
              </a:ext>
            </a:extLst>
          </p:cNvPr>
          <p:cNvSpPr txBox="1"/>
          <p:nvPr/>
        </p:nvSpPr>
        <p:spPr>
          <a:xfrm>
            <a:off x="569495" y="1758771"/>
            <a:ext cx="7892716" cy="646331"/>
          </a:xfrm>
          <a:prstGeom prst="rect">
            <a:avLst/>
          </a:prstGeom>
          <a:noFill/>
        </p:spPr>
        <p:txBody>
          <a:bodyPr wrap="square" lIns="91440" tIns="45720" rIns="91440" bIns="45720" rtlCol="0" anchor="t">
            <a:spAutoFit/>
          </a:bodyPr>
          <a:lstStyle/>
          <a:p>
            <a:r>
              <a:rPr lang="en-CA" sz="3600">
                <a:solidFill>
                  <a:srgbClr val="FCFFFE"/>
                </a:solidFill>
                <a:latin typeface="Levenim MT"/>
                <a:cs typeface="Levenim MT"/>
              </a:rPr>
              <a:t>Add title here</a:t>
            </a:r>
            <a:endParaRPr lang="en-CA" sz="3600">
              <a:latin typeface="Levenim MT" panose="02010502060101010101" pitchFamily="2" charset="-79"/>
              <a:cs typeface="Levenim MT" panose="02010502060101010101" pitchFamily="2" charset="-79"/>
            </a:endParaRPr>
          </a:p>
        </p:txBody>
      </p:sp>
      <p:sp>
        <p:nvSpPr>
          <p:cNvPr id="9" name="TextBox 8">
            <a:extLst>
              <a:ext uri="{FF2B5EF4-FFF2-40B4-BE49-F238E27FC236}">
                <a16:creationId xmlns:a16="http://schemas.microsoft.com/office/drawing/2014/main" id="{2363651A-04F3-1195-ED43-41AAFE3152E9}"/>
              </a:ext>
            </a:extLst>
          </p:cNvPr>
          <p:cNvSpPr txBox="1"/>
          <p:nvPr/>
        </p:nvSpPr>
        <p:spPr>
          <a:xfrm>
            <a:off x="569495" y="4031387"/>
            <a:ext cx="7587916" cy="1200329"/>
          </a:xfrm>
          <a:prstGeom prst="rect">
            <a:avLst/>
          </a:prstGeom>
          <a:noFill/>
        </p:spPr>
        <p:txBody>
          <a:bodyPr wrap="square" rtlCol="0">
            <a:spAutoFit/>
          </a:bodyPr>
          <a:lstStyle/>
          <a:p>
            <a:r>
              <a:rPr lang="en-US" b="1" i="0" u="none" strike="noStrike" dirty="0">
                <a:solidFill>
                  <a:srgbClr val="FCFFFE"/>
                </a:solidFill>
                <a:effectLst/>
                <a:latin typeface="Levenim MT" panose="02010502060101010101" pitchFamily="2" charset="-79"/>
                <a:cs typeface="Levenim MT" panose="02010502060101010101" pitchFamily="2" charset="-79"/>
              </a:rPr>
              <a:t>Team members: </a:t>
            </a:r>
          </a:p>
          <a:p>
            <a:r>
              <a:rPr lang="en-US" dirty="0">
                <a:solidFill>
                  <a:srgbClr val="FCFFFE"/>
                </a:solidFill>
                <a:latin typeface="Levenim MT" panose="02010502060101010101" pitchFamily="2" charset="-79"/>
                <a:cs typeface="Levenim MT" panose="02010502060101010101" pitchFamily="2" charset="-79"/>
              </a:rPr>
              <a:t>Add recommended team members here (ex. doctors, n</a:t>
            </a:r>
            <a:r>
              <a:rPr lang="en-US" b="0" i="0" u="none" strike="noStrike" dirty="0">
                <a:solidFill>
                  <a:srgbClr val="FCFFFE"/>
                </a:solidFill>
                <a:effectLst/>
                <a:latin typeface="Levenim MT" panose="02010502060101010101" pitchFamily="2" charset="-79"/>
                <a:cs typeface="Levenim MT" panose="02010502060101010101" pitchFamily="2" charset="-79"/>
              </a:rPr>
              <a:t>urses, pharmacists, procurement staff, Medical Device Reprocessing Department (MDRD) staff)</a:t>
            </a:r>
            <a:endParaRPr lang="en-CA" dirty="0">
              <a:latin typeface="Levenim MT" panose="02010502060101010101" pitchFamily="2" charset="-79"/>
              <a:cs typeface="Levenim MT" panose="02010502060101010101" pitchFamily="2" charset="-79"/>
            </a:endParaRPr>
          </a:p>
        </p:txBody>
      </p:sp>
      <p:sp>
        <p:nvSpPr>
          <p:cNvPr id="2" name="TextBox 1">
            <a:extLst>
              <a:ext uri="{FF2B5EF4-FFF2-40B4-BE49-F238E27FC236}">
                <a16:creationId xmlns:a16="http://schemas.microsoft.com/office/drawing/2014/main" id="{2BA83765-58D7-0F52-53AD-7B923D9D58D6}"/>
              </a:ext>
            </a:extLst>
          </p:cNvPr>
          <p:cNvSpPr txBox="1"/>
          <p:nvPr/>
        </p:nvSpPr>
        <p:spPr>
          <a:xfrm>
            <a:off x="569495" y="3013501"/>
            <a:ext cx="7441649"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solidFill>
                  <a:srgbClr val="FBF8F0"/>
                </a:solidFill>
                <a:latin typeface="Levenim MT"/>
                <a:cs typeface="Levenim MT"/>
              </a:rPr>
              <a:t>Developed in collaboration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a:solidFill>
                  <a:srgbClr val="FBF8F0"/>
                </a:solidFill>
                <a:latin typeface="Levenim MT"/>
                <a:cs typeface="Levenim MT"/>
              </a:rPr>
              <a:t>Add any collaborators here</a:t>
            </a:r>
          </a:p>
        </p:txBody>
      </p:sp>
      <p:sp>
        <p:nvSpPr>
          <p:cNvPr id="3" name="TextBox 2">
            <a:extLst>
              <a:ext uri="{FF2B5EF4-FFF2-40B4-BE49-F238E27FC236}">
                <a16:creationId xmlns:a16="http://schemas.microsoft.com/office/drawing/2014/main" id="{708FBAEC-B429-5FBD-D611-2EEB99CBA53E}"/>
              </a:ext>
            </a:extLst>
          </p:cNvPr>
          <p:cNvSpPr txBox="1"/>
          <p:nvPr/>
        </p:nvSpPr>
        <p:spPr>
          <a:xfrm>
            <a:off x="569495" y="5231716"/>
            <a:ext cx="7587916" cy="646331"/>
          </a:xfrm>
          <a:prstGeom prst="rect">
            <a:avLst/>
          </a:prstGeom>
          <a:noFill/>
        </p:spPr>
        <p:txBody>
          <a:bodyPr wrap="square" rtlCol="0">
            <a:spAutoFit/>
          </a:bodyPr>
          <a:lstStyle/>
          <a:p>
            <a:endParaRPr lang="en-US" b="0" i="0" u="none" strike="noStrike">
              <a:solidFill>
                <a:schemeClr val="tx2"/>
              </a:solidFill>
              <a:effectLst/>
              <a:latin typeface="Levenim MT" panose="02010502060101010101" pitchFamily="2" charset="-79"/>
              <a:cs typeface="Levenim MT" panose="02010502060101010101" pitchFamily="2" charset="-79"/>
            </a:endParaRPr>
          </a:p>
          <a:p>
            <a:r>
              <a:rPr lang="en-US" b="1" i="0" u="none" strike="noStrike">
                <a:solidFill>
                  <a:schemeClr val="tx2"/>
                </a:solidFill>
                <a:effectLst/>
                <a:latin typeface="Levenim MT" panose="02010502060101010101" pitchFamily="2" charset="-79"/>
                <a:cs typeface="Levenim MT" panose="02010502060101010101" pitchFamily="2" charset="-79"/>
              </a:rPr>
              <a:t>Executive Sponsor</a:t>
            </a:r>
            <a:r>
              <a:rPr lang="en-US" b="0" i="0" u="none" strike="noStrike">
                <a:solidFill>
                  <a:schemeClr val="tx2"/>
                </a:solidFill>
                <a:effectLst/>
                <a:latin typeface="Levenim MT" panose="02010502060101010101" pitchFamily="2" charset="-79"/>
                <a:cs typeface="Levenim MT" panose="02010502060101010101" pitchFamily="2" charset="-79"/>
              </a:rPr>
              <a:t>: </a:t>
            </a:r>
            <a:r>
              <a:rPr lang="en-US">
                <a:solidFill>
                  <a:schemeClr val="tx2"/>
                </a:solidFill>
                <a:latin typeface="Levenim MT" panose="02010502060101010101" pitchFamily="2" charset="-79"/>
                <a:cs typeface="Levenim MT" panose="02010502060101010101" pitchFamily="2" charset="-79"/>
              </a:rPr>
              <a:t>Add name of executive sponsor here</a:t>
            </a:r>
            <a:endParaRPr lang="en-CA">
              <a:solidFill>
                <a:schemeClr val="tx2"/>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79632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6BDE-0064-38AB-DE8E-58D09631114C}"/>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A01FB5F-536A-8A9A-6474-828C95B3171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20</a:t>
            </a:fld>
            <a:endParaRPr lang="en-CA"/>
          </a:p>
        </p:txBody>
      </p:sp>
      <p:sp>
        <p:nvSpPr>
          <p:cNvPr id="9" name="Slide Number Placeholder 4">
            <a:extLst>
              <a:ext uri="{FF2B5EF4-FFF2-40B4-BE49-F238E27FC236}">
                <a16:creationId xmlns:a16="http://schemas.microsoft.com/office/drawing/2014/main" id="{BA1C0FED-C910-5986-B1B0-07B7AB9C03F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20</a:t>
            </a:fld>
            <a:endParaRPr lang="en-CA"/>
          </a:p>
        </p:txBody>
      </p:sp>
      <p:grpSp>
        <p:nvGrpSpPr>
          <p:cNvPr id="10" name="Group 9">
            <a:extLst>
              <a:ext uri="{FF2B5EF4-FFF2-40B4-BE49-F238E27FC236}">
                <a16:creationId xmlns:a16="http://schemas.microsoft.com/office/drawing/2014/main" id="{D5E2C532-B5DE-63D5-605C-915E32B83C09}"/>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813866AE-FF5D-57B2-78F4-9C7E5C94B79A}"/>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FE0276A9-7D98-CED7-7387-568AAF3AEEDD}"/>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Design the Improvement &amp; Define Change Ideas</a:t>
              </a:r>
            </a:p>
          </p:txBody>
        </p:sp>
        <p:pic>
          <p:nvPicPr>
            <p:cNvPr id="13" name="Picture 12">
              <a:extLst>
                <a:ext uri="{FF2B5EF4-FFF2-40B4-BE49-F238E27FC236}">
                  <a16:creationId xmlns:a16="http://schemas.microsoft.com/office/drawing/2014/main" id="{D2388D1E-EB25-3424-9578-FA756E9B8351}"/>
                </a:ext>
              </a:extLst>
            </p:cNvPr>
            <p:cNvPicPr>
              <a:picLocks noChangeAspect="1"/>
            </p:cNvPicPr>
            <p:nvPr/>
          </p:nvPicPr>
          <p:blipFill rotWithShape="1">
            <a:blip r:embed="rId4">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F45A520C-9AE7-E60F-1E60-BD0104EFA27E}"/>
                </a:ext>
              </a:extLst>
            </p:cNvPr>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E8A2536A-8BF0-DEC8-49BA-2D58602184DF}"/>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6"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BA9EF66B-2B6A-C086-5709-FAD11D1723E8}"/>
              </a:ext>
            </a:extLst>
          </p:cNvPr>
          <p:cNvSpPr txBox="1"/>
          <p:nvPr/>
        </p:nvSpPr>
        <p:spPr>
          <a:xfrm>
            <a:off x="537226" y="1339200"/>
            <a:ext cx="10970496" cy="396199"/>
          </a:xfrm>
          <a:prstGeom prst="rect">
            <a:avLst/>
          </a:prstGeom>
          <a:noFill/>
        </p:spPr>
        <p:txBody>
          <a:bodyPr wrap="square" rtlCol="0">
            <a:spAutoFit/>
          </a:bodyPr>
          <a:lstStyle/>
          <a:p>
            <a:pPr indent="12700">
              <a:lnSpc>
                <a:spcPct val="107000"/>
              </a:lnSpc>
              <a:spcAft>
                <a:spcPts val="800"/>
              </a:spcAft>
              <a:tabLst>
                <a:tab pos="0" algn="l"/>
              </a:tabLst>
            </a:pPr>
            <a:r>
              <a:rPr lang="en-US" sz="2000" i="0" u="none" strike="noStrike">
                <a:solidFill>
                  <a:srgbClr val="182F51"/>
                </a:solidFill>
                <a:effectLst/>
                <a:latin typeface="Century Gothic" panose="020B0502020202020204" pitchFamily="34" charset="0"/>
              </a:rPr>
              <a:t>Tool: SBAR</a:t>
            </a:r>
            <a:endParaRPr lang="en-CA" sz="24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786B96A6-4519-7114-88FD-710ECDA28FC5}"/>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8</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64D3D56B-E229-7521-17F9-656F1CC22729}"/>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20</a:t>
            </a:fld>
            <a:endParaRPr lang="en-CA"/>
          </a:p>
        </p:txBody>
      </p:sp>
      <p:pic>
        <p:nvPicPr>
          <p:cNvPr id="5" name="Picture 4">
            <a:extLst>
              <a:ext uri="{FF2B5EF4-FFF2-40B4-BE49-F238E27FC236}">
                <a16:creationId xmlns:a16="http://schemas.microsoft.com/office/drawing/2014/main" id="{76EE1AE2-1F06-84AB-38E2-B75DC2355CBA}"/>
              </a:ext>
            </a:extLst>
          </p:cNvPr>
          <p:cNvPicPr>
            <a:picLocks noChangeAspect="1"/>
          </p:cNvPicPr>
          <p:nvPr/>
        </p:nvPicPr>
        <p:blipFill>
          <a:blip r:embed="rId7"/>
          <a:stretch>
            <a:fillRect/>
          </a:stretch>
        </p:blipFill>
        <p:spPr>
          <a:xfrm>
            <a:off x="10437040" y="2430572"/>
            <a:ext cx="1149409" cy="438173"/>
          </a:xfrm>
          <a:prstGeom prst="rect">
            <a:avLst/>
          </a:prstGeom>
        </p:spPr>
      </p:pic>
      <p:sp>
        <p:nvSpPr>
          <p:cNvPr id="16" name="TextBox 15">
            <a:extLst>
              <a:ext uri="{FF2B5EF4-FFF2-40B4-BE49-F238E27FC236}">
                <a16:creationId xmlns:a16="http://schemas.microsoft.com/office/drawing/2014/main" id="{856DDAB6-E23B-FBA5-99CB-9D94A5249B54}"/>
              </a:ext>
            </a:extLst>
          </p:cNvPr>
          <p:cNvSpPr txBox="1"/>
          <p:nvPr/>
        </p:nvSpPr>
        <p:spPr>
          <a:xfrm>
            <a:off x="5524736" y="5365353"/>
            <a:ext cx="6279461" cy="430887"/>
          </a:xfrm>
          <a:prstGeom prst="rect">
            <a:avLst/>
          </a:prstGeom>
          <a:noFill/>
        </p:spPr>
        <p:txBody>
          <a:bodyPr wrap="square">
            <a:spAutoFit/>
          </a:bodyPr>
          <a:lstStyle/>
          <a:p>
            <a:pPr algn="r"/>
            <a:r>
              <a:rPr lang="en-US" sz="1100">
                <a:solidFill>
                  <a:srgbClr val="182F51"/>
                </a:solidFill>
                <a:latin typeface="Levenim MT" panose="02010502060101010101" pitchFamily="2" charset="-79"/>
                <a:cs typeface="Levenim MT" panose="02010502060101010101" pitchFamily="2" charset="-79"/>
              </a:rPr>
              <a:t>Source: </a:t>
            </a:r>
            <a:r>
              <a:rPr lang="en-US" sz="1100">
                <a:latin typeface="Levenim MT" panose="02010502060101010101" pitchFamily="2" charset="-79"/>
                <a:cs typeface="Levenim MT" panose="02010502060101010101" pitchFamily="2" charset="-79"/>
                <a:hlinkClick r:id="rId8"/>
              </a:rPr>
              <a:t>SBAR Tool Overview and Example - YouTube</a:t>
            </a:r>
            <a:endParaRPr lang="en-CA" sz="1100">
              <a:latin typeface="Levenim MT" panose="02010502060101010101" pitchFamily="2" charset="-79"/>
              <a:cs typeface="Levenim MT" panose="02010502060101010101" pitchFamily="2" charset="-79"/>
            </a:endParaRPr>
          </a:p>
          <a:p>
            <a:pPr algn="r"/>
            <a:endParaRPr lang="en-US" sz="1100">
              <a:solidFill>
                <a:srgbClr val="182F51"/>
              </a:solidFill>
              <a:latin typeface="Levenim MT" panose="02010502060101010101" pitchFamily="2" charset="-79"/>
              <a:cs typeface="Levenim MT" panose="02010502060101010101" pitchFamily="2" charset="-79"/>
            </a:endParaRPr>
          </a:p>
        </p:txBody>
      </p:sp>
      <p:sp>
        <p:nvSpPr>
          <p:cNvPr id="22" name="TextBox 21">
            <a:extLst>
              <a:ext uri="{FF2B5EF4-FFF2-40B4-BE49-F238E27FC236}">
                <a16:creationId xmlns:a16="http://schemas.microsoft.com/office/drawing/2014/main" id="{C9C08879-3393-353C-15CE-BAB9AFD44B1B}"/>
              </a:ext>
            </a:extLst>
          </p:cNvPr>
          <p:cNvSpPr txBox="1"/>
          <p:nvPr/>
        </p:nvSpPr>
        <p:spPr>
          <a:xfrm>
            <a:off x="537226" y="1830695"/>
            <a:ext cx="10684263" cy="523220"/>
          </a:xfrm>
          <a:prstGeom prst="rect">
            <a:avLst/>
          </a:prstGeom>
          <a:noFill/>
        </p:spPr>
        <p:txBody>
          <a:bodyPr wrap="square">
            <a:spAutoFit/>
          </a:bodyPr>
          <a:lstStyle/>
          <a:p>
            <a:r>
              <a:rPr lang="en-US" sz="1400" dirty="0">
                <a:solidFill>
                  <a:srgbClr val="182F51"/>
                </a:solidFill>
                <a:latin typeface="Levenim MT" panose="02010502060101010101" pitchFamily="2" charset="-79"/>
                <a:cs typeface="Levenim MT" panose="02010502060101010101" pitchFamily="2" charset="-79"/>
              </a:rPr>
              <a:t>The SBAR (Situation–Background–Assessment–Recommendation) technique can be applied as a tool to communicate and scale projects with a sustainability lens or co-benefit.</a:t>
            </a:r>
            <a:endParaRPr lang="en-CA" sz="1400" dirty="0">
              <a:solidFill>
                <a:srgbClr val="182F51"/>
              </a:solidFill>
              <a:latin typeface="Levenim MT" panose="02010502060101010101" pitchFamily="2" charset="-79"/>
              <a:cs typeface="Levenim MT" panose="02010502060101010101" pitchFamily="2" charset="-79"/>
            </a:endParaRPr>
          </a:p>
        </p:txBody>
      </p:sp>
      <p:grpSp>
        <p:nvGrpSpPr>
          <p:cNvPr id="7" name="Group 6">
            <a:extLst>
              <a:ext uri="{FF2B5EF4-FFF2-40B4-BE49-F238E27FC236}">
                <a16:creationId xmlns:a16="http://schemas.microsoft.com/office/drawing/2014/main" id="{F6E12E19-57DA-B5BC-B9B7-618844A59743}"/>
              </a:ext>
            </a:extLst>
          </p:cNvPr>
          <p:cNvGrpSpPr/>
          <p:nvPr/>
        </p:nvGrpSpPr>
        <p:grpSpPr>
          <a:xfrm>
            <a:off x="637547" y="2840009"/>
            <a:ext cx="6577446" cy="2668965"/>
            <a:chOff x="948011" y="2197433"/>
            <a:chExt cx="8048551" cy="2946615"/>
          </a:xfrm>
        </p:grpSpPr>
        <p:sp>
          <p:nvSpPr>
            <p:cNvPr id="19" name="Rectangle 18">
              <a:extLst>
                <a:ext uri="{FF2B5EF4-FFF2-40B4-BE49-F238E27FC236}">
                  <a16:creationId xmlns:a16="http://schemas.microsoft.com/office/drawing/2014/main" id="{BB867030-AD5C-93D4-0784-EECA36A1907E}"/>
                </a:ext>
              </a:extLst>
            </p:cNvPr>
            <p:cNvSpPr/>
            <p:nvPr/>
          </p:nvSpPr>
          <p:spPr>
            <a:xfrm>
              <a:off x="948011" y="2200979"/>
              <a:ext cx="1896616" cy="1308929"/>
            </a:xfrm>
            <a:prstGeom prst="rect">
              <a:avLst/>
            </a:prstGeom>
            <a:solidFill>
              <a:srgbClr val="182F5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latin typeface="Century Gothic" panose="020B0502020202020204" pitchFamily="34" charset="0"/>
                </a:rPr>
                <a:t>S</a:t>
              </a:r>
              <a:endParaRPr lang="en-CA" sz="6600" b="1">
                <a:latin typeface="Century Gothic" panose="020B0502020202020204" pitchFamily="34" charset="0"/>
              </a:endParaRPr>
            </a:p>
          </p:txBody>
        </p:sp>
        <p:sp>
          <p:nvSpPr>
            <p:cNvPr id="20" name="Rectangle 19">
              <a:extLst>
                <a:ext uri="{FF2B5EF4-FFF2-40B4-BE49-F238E27FC236}">
                  <a16:creationId xmlns:a16="http://schemas.microsoft.com/office/drawing/2014/main" id="{CC61E7DB-F703-C5BB-ABB9-7D21F3B69CAE}"/>
                </a:ext>
              </a:extLst>
            </p:cNvPr>
            <p:cNvSpPr/>
            <p:nvPr/>
          </p:nvSpPr>
          <p:spPr>
            <a:xfrm>
              <a:off x="948011" y="3874085"/>
              <a:ext cx="1896616" cy="1269963"/>
            </a:xfrm>
            <a:prstGeom prst="rect">
              <a:avLst/>
            </a:prstGeom>
            <a:solidFill>
              <a:schemeClr val="bg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182F51"/>
                  </a:solidFill>
                  <a:latin typeface="Century Gothic" panose="020B0502020202020204" pitchFamily="34" charset="0"/>
                </a:rPr>
                <a:t>Concise statement of problem</a:t>
              </a:r>
              <a:endParaRPr lang="en-CA" sz="1400">
                <a:solidFill>
                  <a:srgbClr val="182F51"/>
                </a:solidFill>
                <a:latin typeface="Century Gothic" panose="020B0502020202020204" pitchFamily="34" charset="0"/>
              </a:endParaRPr>
            </a:p>
          </p:txBody>
        </p:sp>
        <p:sp>
          <p:nvSpPr>
            <p:cNvPr id="21" name="Rectangle 20">
              <a:extLst>
                <a:ext uri="{FF2B5EF4-FFF2-40B4-BE49-F238E27FC236}">
                  <a16:creationId xmlns:a16="http://schemas.microsoft.com/office/drawing/2014/main" id="{93AB10B5-7126-7005-AB1C-CD1F134CC355}"/>
                </a:ext>
              </a:extLst>
            </p:cNvPr>
            <p:cNvSpPr/>
            <p:nvPr/>
          </p:nvSpPr>
          <p:spPr>
            <a:xfrm>
              <a:off x="2997027" y="3890717"/>
              <a:ext cx="1896616" cy="1247793"/>
            </a:xfrm>
            <a:prstGeom prst="rect">
              <a:avLst/>
            </a:prstGeom>
            <a:solidFill>
              <a:schemeClr val="bg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182F51"/>
                  </a:solidFill>
                  <a:latin typeface="Century Gothic" panose="020B0502020202020204" pitchFamily="34" charset="0"/>
                </a:rPr>
                <a:t>Brief and pertinent information related to situation</a:t>
              </a:r>
              <a:endParaRPr lang="en-CA" sz="1400">
                <a:solidFill>
                  <a:srgbClr val="182F51"/>
                </a:solidFill>
                <a:latin typeface="Century Gothic" panose="020B0502020202020204" pitchFamily="34" charset="0"/>
              </a:endParaRPr>
            </a:p>
          </p:txBody>
        </p:sp>
        <p:sp>
          <p:nvSpPr>
            <p:cNvPr id="23" name="Rectangle 22">
              <a:extLst>
                <a:ext uri="{FF2B5EF4-FFF2-40B4-BE49-F238E27FC236}">
                  <a16:creationId xmlns:a16="http://schemas.microsoft.com/office/drawing/2014/main" id="{F0D48D1F-E378-67AA-3DF1-2435682E3CA0}"/>
                </a:ext>
              </a:extLst>
            </p:cNvPr>
            <p:cNvSpPr/>
            <p:nvPr/>
          </p:nvSpPr>
          <p:spPr>
            <a:xfrm>
              <a:off x="5046043" y="3890717"/>
              <a:ext cx="1896616" cy="1247793"/>
            </a:xfrm>
            <a:prstGeom prst="rect">
              <a:avLst/>
            </a:prstGeom>
            <a:solidFill>
              <a:schemeClr val="bg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182F51"/>
                  </a:solidFill>
                  <a:latin typeface="Century Gothic" panose="020B0502020202020204" pitchFamily="34" charset="0"/>
                </a:rPr>
                <a:t>Analysis and considerations of options</a:t>
              </a:r>
              <a:endParaRPr lang="en-CA" sz="1400">
                <a:solidFill>
                  <a:srgbClr val="182F51"/>
                </a:solidFill>
                <a:latin typeface="Century Gothic" panose="020B0502020202020204" pitchFamily="34" charset="0"/>
              </a:endParaRPr>
            </a:p>
          </p:txBody>
        </p:sp>
        <p:sp>
          <p:nvSpPr>
            <p:cNvPr id="30" name="Rectangle 29">
              <a:extLst>
                <a:ext uri="{FF2B5EF4-FFF2-40B4-BE49-F238E27FC236}">
                  <a16:creationId xmlns:a16="http://schemas.microsoft.com/office/drawing/2014/main" id="{F5E49276-8B07-7E83-919D-9CCBBEC2E106}"/>
                </a:ext>
              </a:extLst>
            </p:cNvPr>
            <p:cNvSpPr/>
            <p:nvPr/>
          </p:nvSpPr>
          <p:spPr>
            <a:xfrm>
              <a:off x="7095059" y="3890717"/>
              <a:ext cx="1896616" cy="1247793"/>
            </a:xfrm>
            <a:prstGeom prst="rect">
              <a:avLst/>
            </a:prstGeom>
            <a:solidFill>
              <a:schemeClr val="bg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182F51"/>
                  </a:solidFill>
                  <a:latin typeface="Century Gothic" panose="020B0502020202020204" pitchFamily="34" charset="0"/>
                </a:rPr>
                <a:t>Actions requested or recommended</a:t>
              </a:r>
              <a:endParaRPr lang="en-CA" sz="1400">
                <a:solidFill>
                  <a:srgbClr val="182F51"/>
                </a:solidFill>
                <a:latin typeface="Century Gothic" panose="020B0502020202020204" pitchFamily="34" charset="0"/>
              </a:endParaRPr>
            </a:p>
          </p:txBody>
        </p:sp>
        <p:sp>
          <p:nvSpPr>
            <p:cNvPr id="35" name="Rectangle 34">
              <a:extLst>
                <a:ext uri="{FF2B5EF4-FFF2-40B4-BE49-F238E27FC236}">
                  <a16:creationId xmlns:a16="http://schemas.microsoft.com/office/drawing/2014/main" id="{FA47E273-34A1-2BC0-489E-DDEEAFE86D9D}"/>
                </a:ext>
              </a:extLst>
            </p:cNvPr>
            <p:cNvSpPr/>
            <p:nvPr/>
          </p:nvSpPr>
          <p:spPr>
            <a:xfrm>
              <a:off x="948011" y="3509909"/>
              <a:ext cx="1896616" cy="364175"/>
            </a:xfrm>
            <a:prstGeom prst="rect">
              <a:avLst/>
            </a:prstGeom>
            <a:solidFill>
              <a:schemeClr val="accent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latin typeface="Century Gothic" panose="020B0502020202020204" pitchFamily="34" charset="0"/>
                </a:rPr>
                <a:t>SITUATION</a:t>
              </a:r>
              <a:endParaRPr lang="en-CA" sz="1100">
                <a:solidFill>
                  <a:schemeClr val="bg1"/>
                </a:solidFill>
                <a:latin typeface="Century Gothic" panose="020B0502020202020204" pitchFamily="34" charset="0"/>
              </a:endParaRPr>
            </a:p>
          </p:txBody>
        </p:sp>
        <p:sp>
          <p:nvSpPr>
            <p:cNvPr id="37" name="Rectangle 36">
              <a:extLst>
                <a:ext uri="{FF2B5EF4-FFF2-40B4-BE49-F238E27FC236}">
                  <a16:creationId xmlns:a16="http://schemas.microsoft.com/office/drawing/2014/main" id="{FA9ED49C-6B83-822C-3757-D6D83BDFC62A}"/>
                </a:ext>
              </a:extLst>
            </p:cNvPr>
            <p:cNvSpPr/>
            <p:nvPr/>
          </p:nvSpPr>
          <p:spPr>
            <a:xfrm>
              <a:off x="2997027" y="3526542"/>
              <a:ext cx="1896616" cy="364175"/>
            </a:xfrm>
            <a:prstGeom prst="rect">
              <a:avLst/>
            </a:prstGeom>
            <a:solidFill>
              <a:schemeClr val="accent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latin typeface="Century Gothic" panose="020B0502020202020204" pitchFamily="34" charset="0"/>
                </a:rPr>
                <a:t>BACKGROUND</a:t>
              </a:r>
              <a:endParaRPr lang="en-CA" sz="1100">
                <a:solidFill>
                  <a:schemeClr val="bg1"/>
                </a:solidFill>
                <a:latin typeface="Century Gothic" panose="020B0502020202020204" pitchFamily="34" charset="0"/>
              </a:endParaRPr>
            </a:p>
          </p:txBody>
        </p:sp>
        <p:sp>
          <p:nvSpPr>
            <p:cNvPr id="39" name="Rectangle 38">
              <a:extLst>
                <a:ext uri="{FF2B5EF4-FFF2-40B4-BE49-F238E27FC236}">
                  <a16:creationId xmlns:a16="http://schemas.microsoft.com/office/drawing/2014/main" id="{489AC406-1E03-DE75-5554-CA740DA9A723}"/>
                </a:ext>
              </a:extLst>
            </p:cNvPr>
            <p:cNvSpPr/>
            <p:nvPr/>
          </p:nvSpPr>
          <p:spPr>
            <a:xfrm>
              <a:off x="5051291" y="3526542"/>
              <a:ext cx="1896616" cy="364175"/>
            </a:xfrm>
            <a:prstGeom prst="rect">
              <a:avLst/>
            </a:prstGeom>
            <a:solidFill>
              <a:schemeClr val="accent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latin typeface="Century Gothic" panose="020B0502020202020204" pitchFamily="34" charset="0"/>
                </a:rPr>
                <a:t>ASSESSMENT</a:t>
              </a:r>
              <a:endParaRPr lang="en-CA" sz="1100">
                <a:solidFill>
                  <a:schemeClr val="bg1"/>
                </a:solidFill>
                <a:latin typeface="Century Gothic" panose="020B0502020202020204" pitchFamily="34" charset="0"/>
              </a:endParaRPr>
            </a:p>
          </p:txBody>
        </p:sp>
        <p:sp>
          <p:nvSpPr>
            <p:cNvPr id="41" name="Rectangle 40">
              <a:extLst>
                <a:ext uri="{FF2B5EF4-FFF2-40B4-BE49-F238E27FC236}">
                  <a16:creationId xmlns:a16="http://schemas.microsoft.com/office/drawing/2014/main" id="{A1307624-E278-5A08-6F4B-5B877777D335}"/>
                </a:ext>
              </a:extLst>
            </p:cNvPr>
            <p:cNvSpPr/>
            <p:nvPr/>
          </p:nvSpPr>
          <p:spPr>
            <a:xfrm>
              <a:off x="7095059" y="3526522"/>
              <a:ext cx="1896616" cy="364175"/>
            </a:xfrm>
            <a:prstGeom prst="rect">
              <a:avLst/>
            </a:prstGeom>
            <a:solidFill>
              <a:schemeClr val="accent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chemeClr val="bg1"/>
                  </a:solidFill>
                  <a:latin typeface="Century Gothic" panose="020B0502020202020204" pitchFamily="34" charset="0"/>
                </a:rPr>
                <a:t>RECOMMENDATION</a:t>
              </a:r>
              <a:endParaRPr lang="en-CA" sz="1100">
                <a:solidFill>
                  <a:schemeClr val="bg1"/>
                </a:solidFill>
                <a:latin typeface="Century Gothic" panose="020B0502020202020204" pitchFamily="34" charset="0"/>
              </a:endParaRPr>
            </a:p>
          </p:txBody>
        </p:sp>
        <p:sp>
          <p:nvSpPr>
            <p:cNvPr id="45" name="Rectangle 44">
              <a:extLst>
                <a:ext uri="{FF2B5EF4-FFF2-40B4-BE49-F238E27FC236}">
                  <a16:creationId xmlns:a16="http://schemas.microsoft.com/office/drawing/2014/main" id="{10D3586C-49B3-C7DA-8E56-61364A3B68E3}"/>
                </a:ext>
              </a:extLst>
            </p:cNvPr>
            <p:cNvSpPr/>
            <p:nvPr/>
          </p:nvSpPr>
          <p:spPr>
            <a:xfrm>
              <a:off x="2997027" y="2197433"/>
              <a:ext cx="1896616" cy="1308929"/>
            </a:xfrm>
            <a:prstGeom prst="rect">
              <a:avLst/>
            </a:prstGeom>
            <a:solidFill>
              <a:srgbClr val="182F5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latin typeface="Century Gothic" panose="020B0502020202020204" pitchFamily="34" charset="0"/>
                </a:rPr>
                <a:t>B</a:t>
              </a:r>
              <a:endParaRPr lang="en-CA" sz="6600" b="1">
                <a:latin typeface="Century Gothic" panose="020B0502020202020204" pitchFamily="34" charset="0"/>
              </a:endParaRPr>
            </a:p>
          </p:txBody>
        </p:sp>
        <p:sp>
          <p:nvSpPr>
            <p:cNvPr id="47" name="Rectangle 46">
              <a:extLst>
                <a:ext uri="{FF2B5EF4-FFF2-40B4-BE49-F238E27FC236}">
                  <a16:creationId xmlns:a16="http://schemas.microsoft.com/office/drawing/2014/main" id="{ACE9DD2E-3DCB-03DD-71B2-7E26D39073F0}"/>
                </a:ext>
              </a:extLst>
            </p:cNvPr>
            <p:cNvSpPr/>
            <p:nvPr/>
          </p:nvSpPr>
          <p:spPr>
            <a:xfrm>
              <a:off x="5047789" y="2199613"/>
              <a:ext cx="1896616" cy="1308929"/>
            </a:xfrm>
            <a:prstGeom prst="rect">
              <a:avLst/>
            </a:prstGeom>
            <a:solidFill>
              <a:srgbClr val="182F5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latin typeface="Century Gothic" panose="020B0502020202020204" pitchFamily="34" charset="0"/>
                </a:rPr>
                <a:t>A</a:t>
              </a:r>
              <a:endParaRPr lang="en-CA" sz="6600" b="1">
                <a:latin typeface="Century Gothic" panose="020B0502020202020204" pitchFamily="34" charset="0"/>
              </a:endParaRPr>
            </a:p>
          </p:txBody>
        </p:sp>
        <p:sp>
          <p:nvSpPr>
            <p:cNvPr id="49" name="Rectangle 48">
              <a:extLst>
                <a:ext uri="{FF2B5EF4-FFF2-40B4-BE49-F238E27FC236}">
                  <a16:creationId xmlns:a16="http://schemas.microsoft.com/office/drawing/2014/main" id="{3BB4DED6-5416-CED3-BA17-2F1E7AD09B74}"/>
                </a:ext>
              </a:extLst>
            </p:cNvPr>
            <p:cNvSpPr/>
            <p:nvPr/>
          </p:nvSpPr>
          <p:spPr>
            <a:xfrm>
              <a:off x="7099946" y="2207013"/>
              <a:ext cx="1896616" cy="1308929"/>
            </a:xfrm>
            <a:prstGeom prst="rect">
              <a:avLst/>
            </a:prstGeom>
            <a:solidFill>
              <a:srgbClr val="182F5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latin typeface="Century Gothic" panose="020B0502020202020204" pitchFamily="34" charset="0"/>
                </a:rPr>
                <a:t>R</a:t>
              </a:r>
              <a:endParaRPr lang="en-CA" sz="6600" b="1">
                <a:latin typeface="Century Gothic" panose="020B0502020202020204" pitchFamily="34" charset="0"/>
              </a:endParaRPr>
            </a:p>
          </p:txBody>
        </p:sp>
      </p:grpSp>
      <p:pic>
        <p:nvPicPr>
          <p:cNvPr id="54" name="Online Media 53" title="SBAR Tool Overview and Example">
            <a:hlinkClick r:id="" action="ppaction://media"/>
            <a:extLst>
              <a:ext uri="{FF2B5EF4-FFF2-40B4-BE49-F238E27FC236}">
                <a16:creationId xmlns:a16="http://schemas.microsoft.com/office/drawing/2014/main" id="{9C604D64-6E11-3F31-74E2-BE82117B98E9}"/>
              </a:ext>
            </a:extLst>
          </p:cNvPr>
          <p:cNvPicPr>
            <a:picLocks noRot="1" noChangeAspect="1"/>
          </p:cNvPicPr>
          <p:nvPr>
            <a:videoFile r:link="rId1"/>
          </p:nvPr>
        </p:nvPicPr>
        <p:blipFill>
          <a:blip r:embed="rId9"/>
          <a:stretch>
            <a:fillRect/>
          </a:stretch>
        </p:blipFill>
        <p:spPr>
          <a:xfrm>
            <a:off x="7657502" y="2945402"/>
            <a:ext cx="4084065" cy="2307497"/>
          </a:xfrm>
          <a:prstGeom prst="rect">
            <a:avLst/>
          </a:prstGeom>
        </p:spPr>
      </p:pic>
    </p:spTree>
    <p:extLst>
      <p:ext uri="{BB962C8B-B14F-4D97-AF65-F5344CB8AC3E}">
        <p14:creationId xmlns:p14="http://schemas.microsoft.com/office/powerpoint/2010/main" val="95832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4"/>
                </p:tgtEl>
              </p:cMediaNode>
            </p:video>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4"/>
                                        </p:tgtEl>
                                      </p:cBhvr>
                                    </p:cmd>
                                  </p:childTnLst>
                                </p:cTn>
                              </p:par>
                            </p:childTnLst>
                          </p:cTn>
                        </p:par>
                      </p:childTnLst>
                    </p:cTn>
                  </p:par>
                </p:childTnLst>
              </p:cTn>
              <p:nextCondLst>
                <p:cond evt="onClick" delay="0">
                  <p:tgtEl>
                    <p:spTgt spid="5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23482-B4C3-A327-B9D0-F475F95A0DA0}"/>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A932A89-CB9C-8623-A26E-C37FA3D2EBD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21</a:t>
            </a:fld>
            <a:endParaRPr lang="en-CA"/>
          </a:p>
        </p:txBody>
      </p:sp>
      <p:sp>
        <p:nvSpPr>
          <p:cNvPr id="9" name="Slide Number Placeholder 4">
            <a:extLst>
              <a:ext uri="{FF2B5EF4-FFF2-40B4-BE49-F238E27FC236}">
                <a16:creationId xmlns:a16="http://schemas.microsoft.com/office/drawing/2014/main" id="{0A3C7AE8-7506-6D85-547A-474F54D7FA9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21</a:t>
            </a:fld>
            <a:endParaRPr lang="en-CA"/>
          </a:p>
        </p:txBody>
      </p:sp>
      <p:grpSp>
        <p:nvGrpSpPr>
          <p:cNvPr id="10" name="Group 9">
            <a:extLst>
              <a:ext uri="{FF2B5EF4-FFF2-40B4-BE49-F238E27FC236}">
                <a16:creationId xmlns:a16="http://schemas.microsoft.com/office/drawing/2014/main" id="{26AE78AE-8AF9-6127-F1C2-0ECAA11DD0F0}"/>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D7326C4C-C3E6-4E65-771A-5FE847346958}"/>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CAF720E3-92E9-D31A-A835-A16AB365D355}"/>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Design the Improvement &amp; Define Change Ideas</a:t>
              </a:r>
            </a:p>
          </p:txBody>
        </p:sp>
        <p:pic>
          <p:nvPicPr>
            <p:cNvPr id="13" name="Picture 12">
              <a:extLst>
                <a:ext uri="{FF2B5EF4-FFF2-40B4-BE49-F238E27FC236}">
                  <a16:creationId xmlns:a16="http://schemas.microsoft.com/office/drawing/2014/main" id="{F392FEA9-7087-9AC2-4D50-B358CA939E5A}"/>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CF9706F6-8E6E-618A-0DE2-88BA40498BBB}"/>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E00903CE-7027-D1D9-8FD0-BF85846BCB4C}"/>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92B9AE9A-7966-CD54-B6CB-0E7B74EE5110}"/>
              </a:ext>
            </a:extLst>
          </p:cNvPr>
          <p:cNvSpPr txBox="1"/>
          <p:nvPr/>
        </p:nvSpPr>
        <p:spPr>
          <a:xfrm>
            <a:off x="537226" y="1339200"/>
            <a:ext cx="10970496" cy="404726"/>
          </a:xfrm>
          <a:prstGeom prst="rect">
            <a:avLst/>
          </a:prstGeom>
          <a:noFill/>
        </p:spPr>
        <p:txBody>
          <a:bodyPr wrap="square" rtlCol="0">
            <a:spAutoFit/>
          </a:bodyPr>
          <a:lstStyle/>
          <a:p>
            <a:pPr indent="12700">
              <a:lnSpc>
                <a:spcPct val="107000"/>
              </a:lnSpc>
              <a:spcAft>
                <a:spcPts val="800"/>
              </a:spcAft>
              <a:tabLst>
                <a:tab pos="0" algn="l"/>
              </a:tabLst>
            </a:pPr>
            <a:r>
              <a:rPr lang="en-US" sz="2000" dirty="0">
                <a:solidFill>
                  <a:srgbClr val="182F51"/>
                </a:solidFill>
                <a:latin typeface="Century Gothic" panose="020B0502020202020204" pitchFamily="34" charset="0"/>
              </a:rPr>
              <a:t>Tool: Applying insights from climate psychology to health care</a:t>
            </a:r>
            <a:endParaRPr lang="en-CA" sz="2000" dirty="0">
              <a:solidFill>
                <a:srgbClr val="182F51"/>
              </a:solidFill>
              <a:latin typeface="Century Gothic" panose="020B0502020202020204" pitchFamily="34" charset="0"/>
            </a:endParaRPr>
          </a:p>
        </p:txBody>
      </p:sp>
      <p:sp>
        <p:nvSpPr>
          <p:cNvPr id="18" name="Oval 17">
            <a:extLst>
              <a:ext uri="{FF2B5EF4-FFF2-40B4-BE49-F238E27FC236}">
                <a16:creationId xmlns:a16="http://schemas.microsoft.com/office/drawing/2014/main" id="{B3867B99-8153-1A3C-DD0F-220F69CA53A4}"/>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8</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9984412E-7736-76BD-408D-6C8FCACACBA9}"/>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21</a:t>
            </a:fld>
            <a:endParaRPr lang="en-CA"/>
          </a:p>
        </p:txBody>
      </p:sp>
      <p:sp>
        <p:nvSpPr>
          <p:cNvPr id="50" name="TextBox 49">
            <a:extLst>
              <a:ext uri="{FF2B5EF4-FFF2-40B4-BE49-F238E27FC236}">
                <a16:creationId xmlns:a16="http://schemas.microsoft.com/office/drawing/2014/main" id="{9DC78B0E-5950-1243-F94B-89D09D51B6C4}"/>
              </a:ext>
            </a:extLst>
          </p:cNvPr>
          <p:cNvSpPr txBox="1"/>
          <p:nvPr/>
        </p:nvSpPr>
        <p:spPr>
          <a:xfrm>
            <a:off x="7490130" y="6632800"/>
            <a:ext cx="4953662"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hlinkClick r:id="rId6"/>
              </a:rPr>
              <a:t>https://journals.sagepub.com/doi/abs/10.1177/1745691615598516?journalCode=ppsa</a:t>
            </a: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p:txBody>
      </p:sp>
      <p:graphicFrame>
        <p:nvGraphicFramePr>
          <p:cNvPr id="51" name="Table 50">
            <a:extLst>
              <a:ext uri="{FF2B5EF4-FFF2-40B4-BE49-F238E27FC236}">
                <a16:creationId xmlns:a16="http://schemas.microsoft.com/office/drawing/2014/main" id="{18A06E40-C0A0-E203-9409-7673EACD0207}"/>
              </a:ext>
            </a:extLst>
          </p:cNvPr>
          <p:cNvGraphicFramePr>
            <a:graphicFrameLocks noGrp="1"/>
          </p:cNvGraphicFramePr>
          <p:nvPr>
            <p:extLst>
              <p:ext uri="{D42A27DB-BD31-4B8C-83A1-F6EECF244321}">
                <p14:modId xmlns:p14="http://schemas.microsoft.com/office/powerpoint/2010/main" val="3953459136"/>
              </p:ext>
            </p:extLst>
          </p:nvPr>
        </p:nvGraphicFramePr>
        <p:xfrm>
          <a:off x="564522" y="2322280"/>
          <a:ext cx="10789278" cy="3175000"/>
        </p:xfrm>
        <a:graphic>
          <a:graphicData uri="http://schemas.openxmlformats.org/drawingml/2006/table">
            <a:tbl>
              <a:tblPr firstRow="1" bandRow="1">
                <a:tableStyleId>{5940675A-B579-460E-94D1-54222C63F5DA}</a:tableStyleId>
              </a:tblPr>
              <a:tblGrid>
                <a:gridCol w="4772409">
                  <a:extLst>
                    <a:ext uri="{9D8B030D-6E8A-4147-A177-3AD203B41FA5}">
                      <a16:colId xmlns:a16="http://schemas.microsoft.com/office/drawing/2014/main" val="2630758757"/>
                    </a:ext>
                  </a:extLst>
                </a:gridCol>
                <a:gridCol w="6016869">
                  <a:extLst>
                    <a:ext uri="{9D8B030D-6E8A-4147-A177-3AD203B41FA5}">
                      <a16:colId xmlns:a16="http://schemas.microsoft.com/office/drawing/2014/main" val="13496647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bg1">
                              <a:lumMod val="95000"/>
                            </a:schemeClr>
                          </a:solidFill>
                          <a:effectLst/>
                          <a:latin typeface="Century Gothic" panose="020B0502020202020204" pitchFamily="34" charset="0"/>
                        </a:rPr>
                        <a:t>Psychological lesson</a:t>
                      </a:r>
                      <a:endParaRPr lang="en-US" sz="1400" b="1" i="0" u="none" strike="noStrike" dirty="0">
                        <a:solidFill>
                          <a:schemeClr val="bg1">
                            <a:lumMod val="95000"/>
                          </a:schemeClr>
                        </a:solidFill>
                        <a:effectLst/>
                        <a:latin typeface="Century Gothic" panose="020B0502020202020204" pitchFamily="34" charset="0"/>
                      </a:endParaRPr>
                    </a:p>
                  </a:txBody>
                  <a:tcPr>
                    <a:solidFill>
                      <a:srgbClr val="182F5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bg1">
                              <a:lumMod val="95000"/>
                            </a:schemeClr>
                          </a:solidFill>
                          <a:effectLst/>
                          <a:latin typeface="Century Gothic" panose="020B0502020202020204" pitchFamily="34" charset="0"/>
                        </a:rPr>
                        <a:t>In Practice</a:t>
                      </a:r>
                      <a:endParaRPr lang="en-US" sz="1400" b="1" i="0" u="none" strike="noStrike" dirty="0">
                        <a:solidFill>
                          <a:schemeClr val="bg1">
                            <a:lumMod val="95000"/>
                          </a:schemeClr>
                        </a:solidFill>
                        <a:effectLst/>
                        <a:latin typeface="Century Gothic" panose="020B0502020202020204" pitchFamily="34" charset="0"/>
                      </a:endParaRPr>
                    </a:p>
                  </a:txBody>
                  <a:tcPr>
                    <a:solidFill>
                      <a:srgbClr val="182F51"/>
                    </a:solidFill>
                  </a:tcPr>
                </a:tc>
                <a:extLst>
                  <a:ext uri="{0D108BD9-81ED-4DB2-BD59-A6C34878D82A}">
                    <a16:rowId xmlns:a16="http://schemas.microsoft.com/office/drawing/2014/main" val="8162486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u="none" strike="noStrike" dirty="0">
                          <a:solidFill>
                            <a:srgbClr val="182F51"/>
                          </a:solidFill>
                          <a:effectLst/>
                          <a:latin typeface="Century Gothic" panose="020B0502020202020204" pitchFamily="34" charset="0"/>
                        </a:rPr>
                        <a:t>The human brain privileges experience over analysis </a:t>
                      </a:r>
                      <a:endParaRPr lang="en-US" sz="1400" b="1" u="none" strike="noStrike" dirty="0">
                        <a:solidFill>
                          <a:srgbClr val="182F51"/>
                        </a:solidFill>
                        <a:effectLst/>
                        <a:latin typeface="Century Gothic" panose="020B0502020202020204" pitchFamily="34" charset="0"/>
                      </a:endParaRPr>
                    </a:p>
                    <a:p>
                      <a:endParaRPr lang="en-CA" sz="1400" dirty="0">
                        <a:solidFill>
                          <a:srgbClr val="182F51"/>
                        </a:solidFill>
                        <a:latin typeface="Century Gothic" panose="020B0502020202020204" pitchFamily="34" charset="0"/>
                      </a:endParaRPr>
                    </a:p>
                  </a:txBody>
                  <a:tcPr>
                    <a:solidFill>
                      <a:srgbClr val="FBF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u="none" strike="noStrike" dirty="0">
                          <a:solidFill>
                            <a:srgbClr val="182F51"/>
                          </a:solidFill>
                          <a:effectLst/>
                          <a:latin typeface="Century Gothic" panose="020B0502020202020204" pitchFamily="34" charset="0"/>
                        </a:rPr>
                        <a:t>Highlight relevant personal experiences through affective recall, stories, and metaphors</a:t>
                      </a:r>
                      <a:endParaRPr lang="en-CA" sz="1400" b="0" i="0" u="none" strike="noStrike" dirty="0">
                        <a:solidFill>
                          <a:srgbClr val="182F51"/>
                        </a:solidFill>
                        <a:effectLst/>
                        <a:latin typeface="Century Gothic" panose="020B0502020202020204" pitchFamily="34" charset="0"/>
                      </a:endParaRPr>
                    </a:p>
                  </a:txBody>
                  <a:tcPr>
                    <a:solidFill>
                      <a:srgbClr val="FBF8F0"/>
                    </a:solidFill>
                  </a:tcPr>
                </a:tc>
                <a:extLst>
                  <a:ext uri="{0D108BD9-81ED-4DB2-BD59-A6C34878D82A}">
                    <a16:rowId xmlns:a16="http://schemas.microsoft.com/office/drawing/2014/main" val="6088730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u="none" strike="noStrike" dirty="0">
                          <a:solidFill>
                            <a:srgbClr val="182F51"/>
                          </a:solidFill>
                          <a:effectLst/>
                          <a:latin typeface="Century Gothic" panose="020B0502020202020204" pitchFamily="34" charset="0"/>
                        </a:rPr>
                        <a:t>People are social beings who respond to group norms</a:t>
                      </a:r>
                      <a:endParaRPr lang="en-US" sz="1400" b="1" i="0" u="none" strike="noStrike" dirty="0">
                        <a:solidFill>
                          <a:srgbClr val="182F51"/>
                        </a:solidFill>
                        <a:effectLst/>
                        <a:latin typeface="Century Gothic" panose="020B0502020202020204" pitchFamily="34" charset="0"/>
                      </a:endParaRPr>
                    </a:p>
                  </a:txBody>
                  <a:tcPr>
                    <a:solidFill>
                      <a:srgbClr val="FBF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u="none" strike="noStrike" dirty="0">
                          <a:solidFill>
                            <a:srgbClr val="182F51"/>
                          </a:solidFill>
                          <a:effectLst/>
                          <a:latin typeface="Century Gothic" panose="020B0502020202020204" pitchFamily="34" charset="0"/>
                        </a:rPr>
                        <a:t>Activate and leverage relevant social group norms to promote and increase collective action</a:t>
                      </a:r>
                      <a:endParaRPr lang="en-CA" sz="1400" b="0" i="0" u="none" strike="noStrike" dirty="0">
                        <a:solidFill>
                          <a:srgbClr val="182F51"/>
                        </a:solidFill>
                        <a:effectLst/>
                        <a:latin typeface="Century Gothic" panose="020B0502020202020204" pitchFamily="34" charset="0"/>
                      </a:endParaRPr>
                    </a:p>
                  </a:txBody>
                  <a:tcPr>
                    <a:solidFill>
                      <a:srgbClr val="FBF8F0"/>
                    </a:solidFill>
                  </a:tcPr>
                </a:tc>
                <a:extLst>
                  <a:ext uri="{0D108BD9-81ED-4DB2-BD59-A6C34878D82A}">
                    <a16:rowId xmlns:a16="http://schemas.microsoft.com/office/drawing/2014/main" val="3213784453"/>
                  </a:ext>
                </a:extLst>
              </a:tr>
              <a:tr h="370840">
                <a:tc>
                  <a:txBody>
                    <a:bodyPr/>
                    <a:lstStyle/>
                    <a:p>
                      <a:pPr marL="0" indent="0" algn="l" fontAlgn="t">
                        <a:buClr>
                          <a:srgbClr val="000000"/>
                        </a:buClr>
                        <a:buSzPts val="1100"/>
                        <a:buFont typeface="Roboto" panose="02000000000000000000" pitchFamily="2" charset="0"/>
                        <a:buNone/>
                      </a:pPr>
                      <a:r>
                        <a:rPr lang="en-CA" sz="1400" b="1" u="none" strike="noStrike" dirty="0">
                          <a:solidFill>
                            <a:srgbClr val="182F51"/>
                          </a:solidFill>
                          <a:effectLst/>
                          <a:latin typeface="Century Gothic" panose="020B0502020202020204" pitchFamily="34" charset="0"/>
                        </a:rPr>
                        <a:t>Out of sight, out of mind: Reduce psychological distance</a:t>
                      </a:r>
                      <a:endParaRPr lang="en-US" sz="1400" b="1" u="none" strike="noStrike" dirty="0">
                        <a:solidFill>
                          <a:srgbClr val="182F51"/>
                        </a:solidFill>
                        <a:effectLst/>
                        <a:latin typeface="Century Gothic" panose="020B0502020202020204" pitchFamily="34" charset="0"/>
                      </a:endParaRPr>
                    </a:p>
                    <a:p>
                      <a:endParaRPr lang="en-CA" sz="1400" dirty="0">
                        <a:solidFill>
                          <a:srgbClr val="182F51"/>
                        </a:solidFill>
                        <a:latin typeface="Century Gothic" panose="020B0502020202020204" pitchFamily="34" charset="0"/>
                      </a:endParaRPr>
                    </a:p>
                  </a:txBody>
                  <a:tcPr>
                    <a:solidFill>
                      <a:srgbClr val="FBF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u="none" strike="noStrike" dirty="0">
                          <a:solidFill>
                            <a:srgbClr val="182F51"/>
                          </a:solidFill>
                          <a:effectLst/>
                          <a:latin typeface="Century Gothic" panose="020B0502020202020204" pitchFamily="34" charset="0"/>
                        </a:rPr>
                        <a:t>Emphasize the present and make climate change impacts and solutions locally relevant</a:t>
                      </a:r>
                      <a:endParaRPr lang="en-CA" sz="1400" b="0" i="0" u="none" strike="noStrike" dirty="0">
                        <a:solidFill>
                          <a:srgbClr val="182F51"/>
                        </a:solidFill>
                        <a:effectLst/>
                        <a:latin typeface="Century Gothic" panose="020B0502020202020204" pitchFamily="34" charset="0"/>
                      </a:endParaRPr>
                    </a:p>
                  </a:txBody>
                  <a:tcPr>
                    <a:solidFill>
                      <a:srgbClr val="FBF8F0"/>
                    </a:solidFill>
                  </a:tcPr>
                </a:tc>
                <a:extLst>
                  <a:ext uri="{0D108BD9-81ED-4DB2-BD59-A6C34878D82A}">
                    <a16:rowId xmlns:a16="http://schemas.microsoft.com/office/drawing/2014/main" val="87948000"/>
                  </a:ext>
                </a:extLst>
              </a:tr>
              <a:tr h="370840">
                <a:tc>
                  <a:txBody>
                    <a:bodyPr/>
                    <a:lstStyle/>
                    <a:p>
                      <a:pPr marL="0" indent="0" algn="l" fontAlgn="t">
                        <a:buClr>
                          <a:srgbClr val="000000"/>
                        </a:buClr>
                        <a:buSzPts val="1100"/>
                        <a:buFont typeface="Roboto" panose="02000000000000000000" pitchFamily="2" charset="0"/>
                        <a:buNone/>
                      </a:pPr>
                      <a:r>
                        <a:rPr lang="en-CA" sz="1400" b="1" u="none" strike="noStrike" dirty="0">
                          <a:solidFill>
                            <a:srgbClr val="182F51"/>
                          </a:solidFill>
                          <a:effectLst/>
                          <a:latin typeface="Century Gothic" panose="020B0502020202020204" pitchFamily="34" charset="0"/>
                        </a:rPr>
                        <a:t>Framing the big picture: Nobody likes losing but everyone likes gaining</a:t>
                      </a:r>
                      <a:endParaRPr lang="en-US" sz="1400" b="1" i="0" u="none" strike="noStrike" dirty="0">
                        <a:solidFill>
                          <a:srgbClr val="182F51"/>
                        </a:solidFill>
                        <a:effectLst/>
                        <a:latin typeface="Century Gothic" panose="020B0502020202020204" pitchFamily="34" charset="0"/>
                      </a:endParaRPr>
                    </a:p>
                  </a:txBody>
                  <a:tcPr>
                    <a:solidFill>
                      <a:srgbClr val="FBF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u="none" strike="noStrike" dirty="0">
                          <a:solidFill>
                            <a:srgbClr val="182F51"/>
                          </a:solidFill>
                          <a:effectLst/>
                          <a:latin typeface="Century Gothic" panose="020B0502020202020204" pitchFamily="34" charset="0"/>
                        </a:rPr>
                        <a:t>Frame solutions in terms of what can be gained (not in terms of what is lost)</a:t>
                      </a:r>
                      <a:endParaRPr lang="en-CA" sz="1400" b="0" i="0" u="none" strike="noStrike" dirty="0">
                        <a:solidFill>
                          <a:srgbClr val="182F51"/>
                        </a:solidFill>
                        <a:effectLst/>
                        <a:latin typeface="Century Gothic" panose="020B0502020202020204" pitchFamily="34" charset="0"/>
                      </a:endParaRPr>
                    </a:p>
                  </a:txBody>
                  <a:tcPr>
                    <a:solidFill>
                      <a:srgbClr val="FBF8F0"/>
                    </a:solidFill>
                  </a:tcPr>
                </a:tc>
                <a:extLst>
                  <a:ext uri="{0D108BD9-81ED-4DB2-BD59-A6C34878D82A}">
                    <a16:rowId xmlns:a16="http://schemas.microsoft.com/office/drawing/2014/main" val="1883623215"/>
                  </a:ext>
                </a:extLst>
              </a:tr>
              <a:tr h="370840">
                <a:tc>
                  <a:txBody>
                    <a:bodyPr/>
                    <a:lstStyle/>
                    <a:p>
                      <a:pPr marL="0" indent="0" algn="l" fontAlgn="t">
                        <a:buClr>
                          <a:srgbClr val="000000"/>
                        </a:buClr>
                        <a:buSzPts val="1100"/>
                        <a:buFont typeface="Roboto" panose="02000000000000000000" pitchFamily="2" charset="0"/>
                        <a:buNone/>
                      </a:pPr>
                      <a:r>
                        <a:rPr lang="en-CA" sz="1400" b="1" u="none" strike="noStrike" dirty="0">
                          <a:solidFill>
                            <a:srgbClr val="182F51"/>
                          </a:solidFill>
                          <a:effectLst/>
                          <a:latin typeface="Century Gothic" panose="020B0502020202020204" pitchFamily="34" charset="0"/>
                        </a:rPr>
                        <a:t>Playing the long-game: Tapping the potential of human motivation</a:t>
                      </a:r>
                      <a:endParaRPr lang="en-US" sz="1400" b="1" i="0" u="none" strike="noStrike" dirty="0">
                        <a:solidFill>
                          <a:srgbClr val="182F51"/>
                        </a:solidFill>
                        <a:effectLst/>
                        <a:latin typeface="Century Gothic" panose="020B0502020202020204" pitchFamily="34" charset="0"/>
                      </a:endParaRPr>
                    </a:p>
                  </a:txBody>
                  <a:tcPr>
                    <a:solidFill>
                      <a:srgbClr val="FBF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u="none" strike="noStrike" dirty="0">
                          <a:solidFill>
                            <a:srgbClr val="182F51"/>
                          </a:solidFill>
                          <a:effectLst/>
                          <a:latin typeface="Century Gothic" panose="020B0502020202020204" pitchFamily="34" charset="0"/>
                        </a:rPr>
                        <a:t>Leverage intrinsic motivation to support long-term environmental goals</a:t>
                      </a:r>
                      <a:endParaRPr lang="en-CA" sz="1400" b="0" u="none" strike="noStrike" dirty="0">
                        <a:solidFill>
                          <a:srgbClr val="182F51"/>
                        </a:solidFill>
                        <a:effectLst/>
                        <a:latin typeface="Century Gothic" panose="020B0502020202020204" pitchFamily="34" charset="0"/>
                      </a:endParaRPr>
                    </a:p>
                  </a:txBody>
                  <a:tcPr>
                    <a:solidFill>
                      <a:srgbClr val="FBF8F0"/>
                    </a:solidFill>
                  </a:tcPr>
                </a:tc>
                <a:extLst>
                  <a:ext uri="{0D108BD9-81ED-4DB2-BD59-A6C34878D82A}">
                    <a16:rowId xmlns:a16="http://schemas.microsoft.com/office/drawing/2014/main" val="2024615531"/>
                  </a:ext>
                </a:extLst>
              </a:tr>
            </a:tbl>
          </a:graphicData>
        </a:graphic>
      </p:graphicFrame>
      <p:sp>
        <p:nvSpPr>
          <p:cNvPr id="53" name="TextBox 52">
            <a:extLst>
              <a:ext uri="{FF2B5EF4-FFF2-40B4-BE49-F238E27FC236}">
                <a16:creationId xmlns:a16="http://schemas.microsoft.com/office/drawing/2014/main" id="{BB49FDCD-D8FD-07D7-5238-6A3E582DC393}"/>
              </a:ext>
            </a:extLst>
          </p:cNvPr>
          <p:cNvSpPr txBox="1"/>
          <p:nvPr/>
        </p:nvSpPr>
        <p:spPr>
          <a:xfrm>
            <a:off x="6634149" y="5650065"/>
            <a:ext cx="4953662"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hlinkClick r:id="rId6"/>
              </a:rPr>
              <a:t>https://journals.sagepub.com/doi/abs/10.1177/1745691615598516?journalCode=ppsa</a:t>
            </a: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1257296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39DA-B97A-84FC-A183-66D89AE09328}"/>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350E8A8-DB55-3046-6CD7-356BE712323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22</a:t>
            </a:fld>
            <a:endParaRPr lang="en-CA"/>
          </a:p>
        </p:txBody>
      </p:sp>
      <p:sp>
        <p:nvSpPr>
          <p:cNvPr id="9" name="Slide Number Placeholder 4">
            <a:extLst>
              <a:ext uri="{FF2B5EF4-FFF2-40B4-BE49-F238E27FC236}">
                <a16:creationId xmlns:a16="http://schemas.microsoft.com/office/drawing/2014/main" id="{86CC4DE1-64EE-7D18-30BE-4C1F621AF98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22</a:t>
            </a:fld>
            <a:endParaRPr lang="en-CA"/>
          </a:p>
        </p:txBody>
      </p:sp>
      <p:grpSp>
        <p:nvGrpSpPr>
          <p:cNvPr id="10" name="Group 9">
            <a:extLst>
              <a:ext uri="{FF2B5EF4-FFF2-40B4-BE49-F238E27FC236}">
                <a16:creationId xmlns:a16="http://schemas.microsoft.com/office/drawing/2014/main" id="{84D6C404-B4BB-EFBE-82E4-1C6B1B62071B}"/>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4FDE0340-67D1-ED77-D7C8-354BBB11C8CA}"/>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518EBA52-E5F3-3B0F-B24F-C813703C4B6B}"/>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Design the Improvement &amp; Define Change Ideas</a:t>
              </a:r>
            </a:p>
          </p:txBody>
        </p:sp>
        <p:pic>
          <p:nvPicPr>
            <p:cNvPr id="13" name="Picture 12">
              <a:extLst>
                <a:ext uri="{FF2B5EF4-FFF2-40B4-BE49-F238E27FC236}">
                  <a16:creationId xmlns:a16="http://schemas.microsoft.com/office/drawing/2014/main" id="{D716F5E2-96F0-D705-3411-1CCAC8535920}"/>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8FCCBDA6-0387-388D-6924-E764438D207E}"/>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0A3D7647-8B86-D47E-844B-19AE9FEBBFAC}"/>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7D70CE02-46F5-B3B3-A412-A0E8937C0661}"/>
              </a:ext>
            </a:extLst>
          </p:cNvPr>
          <p:cNvSpPr txBox="1"/>
          <p:nvPr/>
        </p:nvSpPr>
        <p:spPr>
          <a:xfrm>
            <a:off x="537226" y="1339200"/>
            <a:ext cx="10970496" cy="404726"/>
          </a:xfrm>
          <a:prstGeom prst="rect">
            <a:avLst/>
          </a:prstGeom>
          <a:noFill/>
        </p:spPr>
        <p:txBody>
          <a:bodyPr wrap="square" rtlCol="0">
            <a:spAutoFit/>
          </a:bodyPr>
          <a:lstStyle/>
          <a:p>
            <a:pPr indent="12700">
              <a:lnSpc>
                <a:spcPct val="107000"/>
              </a:lnSpc>
              <a:spcAft>
                <a:spcPts val="800"/>
              </a:spcAft>
              <a:tabLst>
                <a:tab pos="0" algn="l"/>
              </a:tabLst>
            </a:pPr>
            <a:r>
              <a:rPr lang="en-US" sz="2000" dirty="0">
                <a:solidFill>
                  <a:srgbClr val="182F51"/>
                </a:solidFill>
                <a:latin typeface="Century Gothic" panose="020B0502020202020204" pitchFamily="34" charset="0"/>
              </a:rPr>
              <a:t>Tool: Applying insights from climate psychology to health care</a:t>
            </a:r>
            <a:endParaRPr lang="en-CA" sz="2000" dirty="0">
              <a:solidFill>
                <a:srgbClr val="182F51"/>
              </a:solidFill>
              <a:latin typeface="Century Gothic" panose="020B0502020202020204" pitchFamily="34" charset="0"/>
            </a:endParaRPr>
          </a:p>
        </p:txBody>
      </p:sp>
      <p:sp>
        <p:nvSpPr>
          <p:cNvPr id="18" name="Oval 17">
            <a:extLst>
              <a:ext uri="{FF2B5EF4-FFF2-40B4-BE49-F238E27FC236}">
                <a16:creationId xmlns:a16="http://schemas.microsoft.com/office/drawing/2014/main" id="{F233BF97-A8FB-C3A2-7051-4F18776A5AF5}"/>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8</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12C98017-E396-CBC8-D362-4064F6D3B3C6}"/>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22</a:t>
            </a:fld>
            <a:endParaRPr lang="en-CA"/>
          </a:p>
        </p:txBody>
      </p:sp>
      <p:sp>
        <p:nvSpPr>
          <p:cNvPr id="50" name="TextBox 49">
            <a:extLst>
              <a:ext uri="{FF2B5EF4-FFF2-40B4-BE49-F238E27FC236}">
                <a16:creationId xmlns:a16="http://schemas.microsoft.com/office/drawing/2014/main" id="{4812A8D8-9170-726B-BEC1-E93D9113A37A}"/>
              </a:ext>
            </a:extLst>
          </p:cNvPr>
          <p:cNvSpPr txBox="1"/>
          <p:nvPr/>
        </p:nvSpPr>
        <p:spPr>
          <a:xfrm>
            <a:off x="7490130" y="6632800"/>
            <a:ext cx="4953662"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hlinkClick r:id="rId6"/>
              </a:rPr>
              <a:t>https://journals.sagepub.com/doi/abs/10.1177/1745691615598516?journalCode=ppsa</a:t>
            </a: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p:txBody>
      </p:sp>
      <p:pic>
        <p:nvPicPr>
          <p:cNvPr id="2" name="Picture 1">
            <a:extLst>
              <a:ext uri="{FF2B5EF4-FFF2-40B4-BE49-F238E27FC236}">
                <a16:creationId xmlns:a16="http://schemas.microsoft.com/office/drawing/2014/main" id="{6432BEC9-FFE8-5CEA-F480-B0FED8082F96}"/>
              </a:ext>
            </a:extLst>
          </p:cNvPr>
          <p:cNvPicPr>
            <a:picLocks noChangeAspect="1"/>
          </p:cNvPicPr>
          <p:nvPr/>
        </p:nvPicPr>
        <p:blipFill>
          <a:blip r:embed="rId7"/>
          <a:stretch>
            <a:fillRect/>
          </a:stretch>
        </p:blipFill>
        <p:spPr>
          <a:xfrm>
            <a:off x="2941007" y="1905496"/>
            <a:ext cx="5499608" cy="3995918"/>
          </a:xfrm>
          <a:prstGeom prst="rect">
            <a:avLst/>
          </a:prstGeom>
        </p:spPr>
      </p:pic>
      <p:sp>
        <p:nvSpPr>
          <p:cNvPr id="3" name="Content Placeholder 3">
            <a:extLst>
              <a:ext uri="{FF2B5EF4-FFF2-40B4-BE49-F238E27FC236}">
                <a16:creationId xmlns:a16="http://schemas.microsoft.com/office/drawing/2014/main" id="{11095ABE-2AE5-D9EE-CAE7-6C1F2C9E97FD}"/>
              </a:ext>
            </a:extLst>
          </p:cNvPr>
          <p:cNvSpPr txBox="1">
            <a:spLocks/>
          </p:cNvSpPr>
          <p:nvPr/>
        </p:nvSpPr>
        <p:spPr bwMode="auto">
          <a:xfrm>
            <a:off x="6267236" y="5930168"/>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400" i="1" kern="1200">
                <a:solidFill>
                  <a:schemeClr val="tx2"/>
                </a:solidFill>
                <a:latin typeface="Inter Light" panose="02000503000000020004" pitchFamily="2" charset="0"/>
                <a:ea typeface="Inter Light" panose="02000503000000020004" pitchFamily="2" charset="0"/>
                <a:cs typeface="Inter Light" panose="02000503000000020004"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Inter Light" panose="02000503000000020004" pitchFamily="2" charset="0"/>
                <a:ea typeface="Inter Light" panose="02000503000000020004" pitchFamily="2" charset="0"/>
                <a:cs typeface="Inter Light" panose="02000503000000020004"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Inter Light" panose="02000503000000020004" pitchFamily="2" charset="0"/>
                <a:ea typeface="Inter Light" panose="02000503000000020004" pitchFamily="2" charset="0"/>
                <a:cs typeface="Inter Light" panose="02000503000000020004"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Inter Light" panose="02000503000000020004" pitchFamily="2" charset="0"/>
                <a:ea typeface="Inter Light" panose="02000503000000020004" pitchFamily="2" charset="0"/>
                <a:cs typeface="Inter Light" panose="02000503000000020004"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Inter Light" panose="02000503000000020004" pitchFamily="2" charset="0"/>
                <a:ea typeface="Inter Light" panose="02000503000000020004" pitchFamily="2" charset="0"/>
                <a:cs typeface="Inter Light"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CA" sz="1100" b="0" i="0" u="none" strike="noStrike" kern="1200" cap="none" spc="0" normalizeH="0" baseline="0" noProof="0" dirty="0">
                <a:ln>
                  <a:noFill/>
                </a:ln>
                <a:solidFill>
                  <a:srgbClr val="182F51"/>
                </a:solidFill>
                <a:effectLst/>
                <a:uLnTx/>
                <a:uFillTx/>
                <a:latin typeface="Inter Light" panose="02000503000000020004" pitchFamily="2" charset="0"/>
                <a:ea typeface="Inter Light" panose="02000503000000020004" pitchFamily="2" charset="0"/>
                <a:cs typeface="Inter Light" panose="02000503000000020004" pitchFamily="2" charset="0"/>
                <a:hlinkClick r:id="rId8"/>
              </a:rPr>
              <a:t>https://climatevisuals.org/evidence/</a:t>
            </a:r>
            <a:r>
              <a:rPr kumimoji="0" lang="en-CA" sz="1100" b="0" i="0" u="none" strike="noStrike" kern="1200" cap="none" spc="0" normalizeH="0" baseline="0" noProof="0" dirty="0">
                <a:ln>
                  <a:noFill/>
                </a:ln>
                <a:solidFill>
                  <a:srgbClr val="182F51"/>
                </a:solidFill>
                <a:effectLst/>
                <a:uLnTx/>
                <a:uFillTx/>
                <a:latin typeface="Inter Light" panose="02000503000000020004" pitchFamily="2" charset="0"/>
                <a:ea typeface="Inter Light" panose="02000503000000020004" pitchFamily="2" charset="0"/>
                <a:cs typeface="Inter Light" panose="02000503000000020004" pitchFamily="2" charset="0"/>
              </a:rPr>
              <a:t> </a:t>
            </a:r>
          </a:p>
        </p:txBody>
      </p:sp>
    </p:spTree>
    <p:extLst>
      <p:ext uri="{BB962C8B-B14F-4D97-AF65-F5344CB8AC3E}">
        <p14:creationId xmlns:p14="http://schemas.microsoft.com/office/powerpoint/2010/main" val="401477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E8B6DAE-7CDB-4C71-A41F-56B691A488C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23</a:t>
            </a:fld>
            <a:endParaRPr lang="en-CA"/>
          </a:p>
        </p:txBody>
      </p:sp>
      <p:sp>
        <p:nvSpPr>
          <p:cNvPr id="7" name="Rectangle: Rounded Corners 6">
            <a:extLst>
              <a:ext uri="{FF2B5EF4-FFF2-40B4-BE49-F238E27FC236}">
                <a16:creationId xmlns:a16="http://schemas.microsoft.com/office/drawing/2014/main" id="{6279D0AA-6274-4E93-964B-F32689D29C1F}"/>
              </a:ext>
            </a:extLst>
          </p:cNvPr>
          <p:cNvSpPr/>
          <p:nvPr/>
        </p:nvSpPr>
        <p:spPr>
          <a:xfrm>
            <a:off x="370609" y="1483966"/>
            <a:ext cx="11450782" cy="4468427"/>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200" b="0" i="0" u="none" strike="noStrike">
                <a:solidFill>
                  <a:srgbClr val="182F51"/>
                </a:solidFill>
                <a:effectLst/>
                <a:latin typeface="Levenim MT"/>
                <a:cs typeface="Levenim MT"/>
              </a:rPr>
              <a:t>[List references here]</a:t>
            </a:r>
            <a:endParaRPr lang="en-US" sz="1200">
              <a:solidFill>
                <a:srgbClr val="182F51"/>
              </a:solidFill>
              <a:latin typeface="Levenim MT" panose="02010502060101010101" pitchFamily="2" charset="-79"/>
              <a:cs typeface="Levenim MT" panose="02010502060101010101" pitchFamily="2" charset="-79"/>
            </a:endParaRPr>
          </a:p>
        </p:txBody>
      </p:sp>
      <p:sp>
        <p:nvSpPr>
          <p:cNvPr id="9" name="Slide Number Placeholder 4">
            <a:extLst>
              <a:ext uri="{FF2B5EF4-FFF2-40B4-BE49-F238E27FC236}">
                <a16:creationId xmlns:a16="http://schemas.microsoft.com/office/drawing/2014/main" id="{088FA8BE-6976-4817-BB35-1A440E77233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23</a:t>
            </a:fld>
            <a:endParaRPr lang="en-CA"/>
          </a:p>
        </p:txBody>
      </p:sp>
      <p:grpSp>
        <p:nvGrpSpPr>
          <p:cNvPr id="10" name="Group 9">
            <a:extLst>
              <a:ext uri="{FF2B5EF4-FFF2-40B4-BE49-F238E27FC236}">
                <a16:creationId xmlns:a16="http://schemas.microsoft.com/office/drawing/2014/main" id="{91683C9D-762E-459F-BFFE-FB217232DD6B}"/>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5F0CB7BB-D650-43AC-AF5E-BBC837368DF9}"/>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2AE27F28-1239-4603-A50D-B99F5A9314D7}"/>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Bahnschrift SemiBold" panose="020B0502040204020203" pitchFamily="34" charset="0"/>
                </a:rPr>
                <a:t>References</a:t>
              </a:r>
            </a:p>
          </p:txBody>
        </p:sp>
        <p:pic>
          <p:nvPicPr>
            <p:cNvPr id="13" name="Picture 12">
              <a:extLst>
                <a:ext uri="{FF2B5EF4-FFF2-40B4-BE49-F238E27FC236}">
                  <a16:creationId xmlns:a16="http://schemas.microsoft.com/office/drawing/2014/main" id="{2A0C4E6B-2F4D-432E-836C-C7FE8466606A}"/>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D036FC0E-00FD-481E-8109-DF1A11C8C5CF}"/>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007A893A-2C01-4DAB-8856-0832262C7B8A}"/>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Levenim MT" panose="02010502060101010101" pitchFamily="2" charset="-79"/>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Inter Light" panose="02000503000000020004" pitchFamily="2" charset="0"/>
                <a:ea typeface="Inter Light" panose="02000503000000020004" pitchFamily="2" charset="0"/>
              </a:endParaRPr>
            </a:p>
          </p:txBody>
        </p:sp>
      </p:grpSp>
      <p:sp>
        <p:nvSpPr>
          <p:cNvPr id="4" name="Slide Number Placeholder 3">
            <a:extLst>
              <a:ext uri="{FF2B5EF4-FFF2-40B4-BE49-F238E27FC236}">
                <a16:creationId xmlns:a16="http://schemas.microsoft.com/office/drawing/2014/main" id="{514E8D60-D4B7-7810-3F24-DA14F9316F0F}"/>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dirty="0" smtClean="0"/>
              <a:pPr/>
              <a:t>23</a:t>
            </a:fld>
            <a:endParaRPr lang="en-CA"/>
          </a:p>
        </p:txBody>
      </p:sp>
    </p:spTree>
    <p:extLst>
      <p:ext uri="{BB962C8B-B14F-4D97-AF65-F5344CB8AC3E}">
        <p14:creationId xmlns:p14="http://schemas.microsoft.com/office/powerpoint/2010/main" val="3286030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75BED-470D-F16F-8076-CDF1F9280BAF}"/>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F387240-04CE-9D46-E893-33A43F3846A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24</a:t>
            </a:fld>
            <a:endParaRPr lang="en-CA"/>
          </a:p>
        </p:txBody>
      </p:sp>
      <p:sp>
        <p:nvSpPr>
          <p:cNvPr id="9" name="Slide Number Placeholder 4">
            <a:extLst>
              <a:ext uri="{FF2B5EF4-FFF2-40B4-BE49-F238E27FC236}">
                <a16:creationId xmlns:a16="http://schemas.microsoft.com/office/drawing/2014/main" id="{D94D0FFE-AA0A-185C-A749-006839356D2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24</a:t>
            </a:fld>
            <a:endParaRPr lang="en-CA"/>
          </a:p>
        </p:txBody>
      </p:sp>
      <p:grpSp>
        <p:nvGrpSpPr>
          <p:cNvPr id="10" name="Group 9">
            <a:extLst>
              <a:ext uri="{FF2B5EF4-FFF2-40B4-BE49-F238E27FC236}">
                <a16:creationId xmlns:a16="http://schemas.microsoft.com/office/drawing/2014/main" id="{7B42CDBF-0BD5-21AD-D04E-C9127FF487D5}"/>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E945531D-F336-1D19-476D-D5F42D158A9E}"/>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40BE5550-ED77-DC12-1BA2-5B301E12646E}"/>
                </a:ext>
              </a:extLst>
            </p:cNvPr>
            <p:cNvSpPr txBox="1"/>
            <p:nvPr/>
          </p:nvSpPr>
          <p:spPr>
            <a:xfrm>
              <a:off x="494566" y="3034644"/>
              <a:ext cx="10859234" cy="646331"/>
            </a:xfrm>
            <a:prstGeom prst="rect">
              <a:avLst/>
            </a:prstGeom>
            <a:noFill/>
          </p:spPr>
          <p:txBody>
            <a:bodyPr wrap="square" rtlCol="0">
              <a:spAutoFit/>
            </a:bodyPr>
            <a:lstStyle/>
            <a:p>
              <a:r>
                <a:rPr lang="en-US" sz="3600" dirty="0">
                  <a:solidFill>
                    <a:srgbClr val="182F51"/>
                  </a:solidFill>
                  <a:latin typeface="Century Gothic" panose="020B0502020202020204" pitchFamily="34" charset="0"/>
                </a:rPr>
                <a:t>Example: Surgical Tray Optimization</a:t>
              </a:r>
            </a:p>
          </p:txBody>
        </p:sp>
        <p:pic>
          <p:nvPicPr>
            <p:cNvPr id="13" name="Picture 12">
              <a:extLst>
                <a:ext uri="{FF2B5EF4-FFF2-40B4-BE49-F238E27FC236}">
                  <a16:creationId xmlns:a16="http://schemas.microsoft.com/office/drawing/2014/main" id="{AC54B074-C125-F56F-EFCC-CDD859552BA6}"/>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E00C47DF-18D2-B26E-2E3F-32ACE35BA3BB}"/>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AF403536-FEED-6224-1AF4-D1F469ABEFEA}"/>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Levenim MT" panose="02010502060101010101" pitchFamily="2" charset="-79"/>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Inter Light" panose="02000503000000020004" pitchFamily="2" charset="0"/>
                <a:ea typeface="Inter Light" panose="02000503000000020004" pitchFamily="2" charset="0"/>
              </a:endParaRPr>
            </a:p>
          </p:txBody>
        </p:sp>
      </p:grpSp>
      <p:sp>
        <p:nvSpPr>
          <p:cNvPr id="4" name="Slide Number Placeholder 3">
            <a:extLst>
              <a:ext uri="{FF2B5EF4-FFF2-40B4-BE49-F238E27FC236}">
                <a16:creationId xmlns:a16="http://schemas.microsoft.com/office/drawing/2014/main" id="{D2F02C9A-B6EA-5D83-30B0-228EE836C311}"/>
              </a:ext>
            </a:extLst>
          </p:cNvPr>
          <p:cNvSpPr>
            <a:spLocks noGrp="1"/>
          </p:cNvSpPr>
          <p:nvPr>
            <p:ph type="sldNum" sz="quarter" idx="12"/>
          </p:nvPr>
        </p:nvSpPr>
        <p:spPr>
          <a:xfrm>
            <a:off x="6868160" y="6356350"/>
            <a:ext cx="4485640" cy="365125"/>
          </a:xfrm>
        </p:spPr>
        <p:txBody>
          <a:bodyPr/>
          <a:lstStyle/>
          <a:p>
            <a:r>
              <a:rPr lang="en-US"/>
              <a:t>CASCADES Project Charter | Page </a:t>
            </a:r>
            <a:fld id="{78CEFE05-299E-4899-801E-FF378C1AE470}" type="slidenum">
              <a:rPr lang="en-CA" dirty="0" smtClean="0"/>
              <a:pPr/>
              <a:t>24</a:t>
            </a:fld>
            <a:endParaRPr lang="en-CA"/>
          </a:p>
        </p:txBody>
      </p:sp>
    </p:spTree>
    <p:extLst>
      <p:ext uri="{BB962C8B-B14F-4D97-AF65-F5344CB8AC3E}">
        <p14:creationId xmlns:p14="http://schemas.microsoft.com/office/powerpoint/2010/main" val="2235952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C2B0C-CA91-BDBA-5600-F342E555158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ACBBF40-69A9-6B4A-7992-FD2B2FA2886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6C14604-DF70-5337-26B1-902CFF80EDD9}"/>
              </a:ext>
            </a:extLst>
          </p:cNvPr>
          <p:cNvSpPr>
            <a:spLocks noGrp="1"/>
          </p:cNvSpPr>
          <p:nvPr>
            <p:ph type="sldNum" sz="quarter" idx="12"/>
          </p:nvPr>
        </p:nvSpPr>
        <p:spPr/>
        <p:txBody>
          <a:bodyPr vert="horz" lIns="91440" tIns="45720" rIns="91440" bIns="45720" rtlCol="0" anchor="ctr">
            <a:normAutofit fontScale="92500" lnSpcReduction="20000"/>
          </a:bodyPr>
          <a:lstStyle/>
          <a:p>
            <a:pPr>
              <a:spcAft>
                <a:spcPts val="600"/>
              </a:spcAft>
            </a:pPr>
            <a:r>
              <a:rPr lang="en-US">
                <a:solidFill>
                  <a:srgbClr val="FFFFFF"/>
                </a:solidFill>
                <a:latin typeface="+mn-lt"/>
                <a:cs typeface="+mn-cs"/>
              </a:rPr>
              <a:t>CASCADES Project Charter | Page </a:t>
            </a:r>
            <a:fld id="{78CEFE05-299E-4899-801E-FF378C1AE470}" type="slidenum">
              <a:rPr lang="en-US">
                <a:solidFill>
                  <a:srgbClr val="FFFFFF"/>
                </a:solidFill>
                <a:latin typeface="+mn-lt"/>
                <a:cs typeface="+mn-cs"/>
              </a:rPr>
              <a:pPr>
                <a:spcAft>
                  <a:spcPts val="600"/>
                </a:spcAft>
              </a:pPr>
              <a:t>25</a:t>
            </a:fld>
            <a:endParaRPr lang="en-US">
              <a:solidFill>
                <a:srgbClr val="FFFFFF"/>
              </a:solidFill>
              <a:latin typeface="+mn-lt"/>
              <a:cs typeface="+mn-cs"/>
            </a:endParaRPr>
          </a:p>
        </p:txBody>
      </p:sp>
      <p:pic>
        <p:nvPicPr>
          <p:cNvPr id="6" name="Picture 5" descr="Chart, funnel chart&#10;&#10;Description automatically generated">
            <a:extLst>
              <a:ext uri="{FF2B5EF4-FFF2-40B4-BE49-F238E27FC236}">
                <a16:creationId xmlns:a16="http://schemas.microsoft.com/office/drawing/2014/main" id="{C7258000-D058-A8B5-55B4-60FD5B2B0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E1E7095-598B-8394-D98F-012CF0DE1C4B}"/>
              </a:ext>
            </a:extLst>
          </p:cNvPr>
          <p:cNvSpPr txBox="1"/>
          <p:nvPr/>
        </p:nvSpPr>
        <p:spPr>
          <a:xfrm>
            <a:off x="569495" y="1758771"/>
            <a:ext cx="7892716" cy="646331"/>
          </a:xfrm>
          <a:prstGeom prst="rect">
            <a:avLst/>
          </a:prstGeom>
          <a:noFill/>
        </p:spPr>
        <p:txBody>
          <a:bodyPr wrap="square" lIns="91440" tIns="45720" rIns="91440" bIns="45720" rtlCol="0" anchor="t">
            <a:spAutoFit/>
          </a:bodyPr>
          <a:lstStyle/>
          <a:p>
            <a:r>
              <a:rPr lang="en-CA" sz="3600" dirty="0">
                <a:solidFill>
                  <a:srgbClr val="FCFFFE"/>
                </a:solidFill>
                <a:latin typeface="Levenim MT"/>
                <a:cs typeface="Levenim MT"/>
              </a:rPr>
              <a:t>Surgical Tray Optimization</a:t>
            </a:r>
            <a:endParaRPr lang="en-CA" sz="3600" dirty="0">
              <a:latin typeface="Levenim MT" panose="02010502060101010101" pitchFamily="2" charset="-79"/>
              <a:cs typeface="Levenim MT" panose="02010502060101010101" pitchFamily="2" charset="-79"/>
            </a:endParaRPr>
          </a:p>
        </p:txBody>
      </p:sp>
      <p:sp>
        <p:nvSpPr>
          <p:cNvPr id="9" name="TextBox 8">
            <a:extLst>
              <a:ext uri="{FF2B5EF4-FFF2-40B4-BE49-F238E27FC236}">
                <a16:creationId xmlns:a16="http://schemas.microsoft.com/office/drawing/2014/main" id="{64C7C6A6-E1D5-00EF-F844-6CF27AC3FB29}"/>
              </a:ext>
            </a:extLst>
          </p:cNvPr>
          <p:cNvSpPr txBox="1"/>
          <p:nvPr/>
        </p:nvSpPr>
        <p:spPr>
          <a:xfrm>
            <a:off x="569495" y="4031387"/>
            <a:ext cx="7587916" cy="923330"/>
          </a:xfrm>
          <a:prstGeom prst="rect">
            <a:avLst/>
          </a:prstGeom>
          <a:noFill/>
        </p:spPr>
        <p:txBody>
          <a:bodyPr wrap="square" rtlCol="0">
            <a:spAutoFit/>
          </a:bodyPr>
          <a:lstStyle/>
          <a:p>
            <a:r>
              <a:rPr lang="en-US" b="1" i="0" u="none" strike="noStrike" dirty="0">
                <a:solidFill>
                  <a:srgbClr val="FCFFFE"/>
                </a:solidFill>
                <a:effectLst/>
                <a:latin typeface="Levenim MT" panose="02010502060101010101" pitchFamily="2" charset="-79"/>
                <a:cs typeface="Levenim MT" panose="02010502060101010101" pitchFamily="2" charset="-79"/>
              </a:rPr>
              <a:t>Team members: </a:t>
            </a:r>
          </a:p>
          <a:p>
            <a:r>
              <a:rPr lang="en-US" dirty="0">
                <a:solidFill>
                  <a:schemeClr val="bg1"/>
                </a:solidFill>
                <a:latin typeface="Levenim MT" panose="02010502060101010101" pitchFamily="2" charset="-79"/>
                <a:cs typeface="Levenim MT" panose="02010502060101010101" pitchFamily="2" charset="-79"/>
              </a:rPr>
              <a:t>Surgeons; </a:t>
            </a:r>
            <a:r>
              <a:rPr lang="en-US" b="0" i="0" u="none" strike="noStrike" dirty="0">
                <a:solidFill>
                  <a:schemeClr val="bg1"/>
                </a:solidFill>
                <a:effectLst/>
                <a:latin typeface="Levenim MT" panose="02010502060101010101" pitchFamily="2" charset="-79"/>
                <a:cs typeface="Levenim MT" panose="02010502060101010101" pitchFamily="2" charset="-79"/>
              </a:rPr>
              <a:t>Medical Device Reprocessing Department (MDRD;  Sustainable Clinical Services; Data </a:t>
            </a:r>
            <a:r>
              <a:rPr lang="en-US" dirty="0">
                <a:solidFill>
                  <a:schemeClr val="bg1"/>
                </a:solidFill>
                <a:latin typeface="Levenim MT" panose="02010502060101010101" pitchFamily="2" charset="-79"/>
                <a:cs typeface="Levenim MT" panose="02010502060101010101" pitchFamily="2" charset="-79"/>
              </a:rPr>
              <a:t>a</a:t>
            </a:r>
            <a:r>
              <a:rPr lang="en-US" b="0" i="0" u="none" strike="noStrike" dirty="0">
                <a:solidFill>
                  <a:schemeClr val="bg1"/>
                </a:solidFill>
                <a:effectLst/>
                <a:latin typeface="Levenim MT" panose="02010502060101010101" pitchFamily="2" charset="-79"/>
                <a:cs typeface="Levenim MT" panose="02010502060101010101" pitchFamily="2" charset="-79"/>
              </a:rPr>
              <a:t>nalysts</a:t>
            </a:r>
            <a:endParaRPr lang="en-CA" dirty="0">
              <a:solidFill>
                <a:schemeClr val="bg1"/>
              </a:solidFill>
              <a:latin typeface="Levenim MT" panose="02010502060101010101" pitchFamily="2" charset="-79"/>
              <a:cs typeface="Levenim MT" panose="02010502060101010101" pitchFamily="2" charset="-79"/>
            </a:endParaRPr>
          </a:p>
        </p:txBody>
      </p:sp>
      <p:sp>
        <p:nvSpPr>
          <p:cNvPr id="2" name="TextBox 1">
            <a:extLst>
              <a:ext uri="{FF2B5EF4-FFF2-40B4-BE49-F238E27FC236}">
                <a16:creationId xmlns:a16="http://schemas.microsoft.com/office/drawing/2014/main" id="{41B60663-2F03-1884-C36A-BF47E01497E9}"/>
              </a:ext>
            </a:extLst>
          </p:cNvPr>
          <p:cNvSpPr txBox="1"/>
          <p:nvPr/>
        </p:nvSpPr>
        <p:spPr>
          <a:xfrm>
            <a:off x="569495" y="3013501"/>
            <a:ext cx="744164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solidFill>
                  <a:srgbClr val="FBF8F0"/>
                </a:solidFill>
                <a:latin typeface="Levenim MT"/>
                <a:cs typeface="Levenim MT"/>
              </a:rPr>
              <a:t>Developed in collaboration with: CASCADES Canada</a:t>
            </a:r>
          </a:p>
        </p:txBody>
      </p:sp>
      <p:sp>
        <p:nvSpPr>
          <p:cNvPr id="3" name="TextBox 2">
            <a:extLst>
              <a:ext uri="{FF2B5EF4-FFF2-40B4-BE49-F238E27FC236}">
                <a16:creationId xmlns:a16="http://schemas.microsoft.com/office/drawing/2014/main" id="{CE907786-4745-C9F4-D217-E7DBF8E45E7F}"/>
              </a:ext>
            </a:extLst>
          </p:cNvPr>
          <p:cNvSpPr txBox="1"/>
          <p:nvPr/>
        </p:nvSpPr>
        <p:spPr>
          <a:xfrm>
            <a:off x="569495" y="5231716"/>
            <a:ext cx="7587916" cy="646331"/>
          </a:xfrm>
          <a:prstGeom prst="rect">
            <a:avLst/>
          </a:prstGeom>
          <a:noFill/>
        </p:spPr>
        <p:txBody>
          <a:bodyPr wrap="square" rtlCol="0">
            <a:spAutoFit/>
          </a:bodyPr>
          <a:lstStyle/>
          <a:p>
            <a:endParaRPr lang="en-US" b="0" i="0" u="none" strike="noStrike" dirty="0">
              <a:solidFill>
                <a:schemeClr val="tx2"/>
              </a:solidFill>
              <a:effectLst/>
              <a:latin typeface="Levenim MT" panose="02010502060101010101" pitchFamily="2" charset="-79"/>
              <a:cs typeface="Levenim MT" panose="02010502060101010101" pitchFamily="2" charset="-79"/>
            </a:endParaRPr>
          </a:p>
          <a:p>
            <a:r>
              <a:rPr lang="en-US" b="1" i="0" u="none" strike="noStrike" dirty="0">
                <a:solidFill>
                  <a:schemeClr val="tx2"/>
                </a:solidFill>
                <a:effectLst/>
                <a:latin typeface="Levenim MT" panose="02010502060101010101" pitchFamily="2" charset="-79"/>
                <a:cs typeface="Levenim MT" panose="02010502060101010101" pitchFamily="2" charset="-79"/>
              </a:rPr>
              <a:t>Executive Sponsor</a:t>
            </a:r>
            <a:r>
              <a:rPr lang="en-US" b="0" i="0" u="none" strike="noStrike" dirty="0">
                <a:solidFill>
                  <a:schemeClr val="tx2"/>
                </a:solidFill>
                <a:effectLst/>
                <a:latin typeface="Levenim MT" panose="02010502060101010101" pitchFamily="2" charset="-79"/>
                <a:cs typeface="Levenim MT" panose="02010502060101010101" pitchFamily="2" charset="-79"/>
              </a:rPr>
              <a:t>: Division Head, General Surgery</a:t>
            </a:r>
            <a:endParaRPr lang="en-CA" dirty="0">
              <a:solidFill>
                <a:schemeClr val="tx2"/>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31352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77658-EE1F-DFFF-47EE-72B8F214DA0A}"/>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CB72849-3D49-C312-DDDF-EE4B93AB6EC4}"/>
              </a:ext>
            </a:extLst>
          </p:cNvPr>
          <p:cNvSpPr/>
          <p:nvPr/>
        </p:nvSpPr>
        <p:spPr>
          <a:xfrm>
            <a:off x="357095" y="2559328"/>
            <a:ext cx="11477810" cy="2838461"/>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nSpc>
                <a:spcPct val="107000"/>
              </a:lnSpc>
              <a:spcAft>
                <a:spcPts val="800"/>
              </a:spcAft>
              <a:tabLst>
                <a:tab pos="457200" algn="l"/>
              </a:tabLst>
            </a:pPr>
            <a:endParaRPr lang="en-US" sz="2400" dirty="0">
              <a:solidFill>
                <a:srgbClr val="182F51"/>
              </a:solidFill>
              <a:latin typeface="Levenim MT" panose="02010502060101010101" pitchFamily="2" charset="-79"/>
              <a:cs typeface="Levenim MT" panose="02010502060101010101" pitchFamily="2" charset="-79"/>
            </a:endParaRPr>
          </a:p>
          <a:p>
            <a:pPr lvl="0">
              <a:lnSpc>
                <a:spcPct val="107000"/>
              </a:lnSpc>
              <a:spcAft>
                <a:spcPts val="800"/>
              </a:spcAft>
              <a:tabLst>
                <a:tab pos="457200" algn="l"/>
              </a:tabLst>
            </a:pPr>
            <a:endParaRPr lang="en-US" sz="3600" dirty="0">
              <a:solidFill>
                <a:srgbClr val="182F51"/>
              </a:solidFill>
              <a:latin typeface="Levenim MT" panose="02010502060101010101" pitchFamily="2" charset="-79"/>
              <a:cs typeface="Levenim MT" panose="02010502060101010101" pitchFamily="2" charset="-79"/>
            </a:endParaRPr>
          </a:p>
          <a:p>
            <a:pPr lvl="0">
              <a:lnSpc>
                <a:spcPct val="107000"/>
              </a:lnSpc>
              <a:spcAft>
                <a:spcPts val="800"/>
              </a:spcAft>
              <a:tabLst>
                <a:tab pos="457200" algn="l"/>
              </a:tabLst>
            </a:pPr>
            <a:r>
              <a:rPr lang="en-US" sz="2000" dirty="0">
                <a:solidFill>
                  <a:srgbClr val="182F51"/>
                </a:solidFill>
                <a:latin typeface="Levenim MT" panose="02010502060101010101" pitchFamily="2" charset="-79"/>
                <a:cs typeface="Levenim MT" panose="02010502060101010101" pitchFamily="2" charset="-79"/>
              </a:rPr>
              <a:t>By </a:t>
            </a:r>
            <a:r>
              <a:rPr lang="en-US" sz="2000" b="1" dirty="0">
                <a:solidFill>
                  <a:srgbClr val="182F51"/>
                </a:solidFill>
                <a:latin typeface="Levenim MT" panose="02010502060101010101" pitchFamily="2" charset="-79"/>
                <a:cs typeface="Levenim MT" panose="02010502060101010101" pitchFamily="2" charset="-79"/>
              </a:rPr>
              <a:t>March 31, 2026</a:t>
            </a:r>
            <a:r>
              <a:rPr lang="en-US" sz="2000" dirty="0">
                <a:solidFill>
                  <a:srgbClr val="182F51"/>
                </a:solidFill>
                <a:latin typeface="Levenim MT" panose="02010502060101010101" pitchFamily="2" charset="-79"/>
                <a:cs typeface="Levenim MT" panose="02010502060101010101" pitchFamily="2" charset="-79"/>
              </a:rPr>
              <a:t>, implement a standardized, evidence-informed process for surgical tray optimization in the General Surgery department at Hospital ABC, aiming to reduce the number of unused instruments per tray by </a:t>
            </a:r>
            <a:r>
              <a:rPr lang="en-US" sz="2000" b="1" dirty="0">
                <a:solidFill>
                  <a:srgbClr val="182F51"/>
                </a:solidFill>
                <a:latin typeface="Levenim MT" panose="02010502060101010101" pitchFamily="2" charset="-79"/>
                <a:cs typeface="Levenim MT" panose="02010502060101010101" pitchFamily="2" charset="-79"/>
              </a:rPr>
              <a:t>30%</a:t>
            </a:r>
            <a:r>
              <a:rPr lang="en-US" sz="2000"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rPr>
              <a:t> </a:t>
            </a:r>
          </a:p>
          <a:p>
            <a:pPr marL="0" lvl="0" indent="0">
              <a:lnSpc>
                <a:spcPct val="107000"/>
              </a:lnSpc>
              <a:spcAft>
                <a:spcPts val="800"/>
              </a:spcAft>
              <a:buNone/>
              <a:tabLst>
                <a:tab pos="457200" algn="l"/>
              </a:tabLst>
            </a:pPr>
            <a:endParaRPr lang="en-US" sz="1200" dirty="0">
              <a:solidFill>
                <a:srgbClr val="182F51"/>
              </a:solidFill>
              <a:latin typeface="Levenim MT"/>
              <a:ea typeface="Inter Light" panose="02000503000000020004" pitchFamily="2" charset="0"/>
              <a:cs typeface="Levenim MT"/>
            </a:endParaRPr>
          </a:p>
          <a:p>
            <a:pPr marL="285750" indent="-285750">
              <a:lnSpc>
                <a:spcPct val="107000"/>
              </a:lnSpc>
              <a:spcAft>
                <a:spcPts val="800"/>
              </a:spcAft>
              <a:buFont typeface="+mj-lt"/>
              <a:buAutoNum type="romanLcPeriod"/>
              <a:tabLst>
                <a:tab pos="457200" algn="l"/>
              </a:tabLst>
            </a:pPr>
            <a:endParaRPr lang="en-US" sz="1200" dirty="0">
              <a:solidFill>
                <a:srgbClr val="182F51"/>
              </a:solidFill>
              <a:latin typeface="Levenim MT"/>
              <a:ea typeface="Inter Light" panose="02000503000000020004" pitchFamily="2" charset="0"/>
              <a:cs typeface="Levenim MT"/>
            </a:endParaRPr>
          </a:p>
          <a:p>
            <a:pPr marL="628650" lvl="1" indent="-171450">
              <a:lnSpc>
                <a:spcPct val="107000"/>
              </a:lnSpc>
              <a:spcAft>
                <a:spcPts val="800"/>
              </a:spcAft>
              <a:buFont typeface="Wingdings" panose="05000000000000000000" pitchFamily="2" charset="2"/>
              <a:buChar char="q"/>
              <a:tabLst>
                <a:tab pos="457200" algn="l"/>
              </a:tabLst>
            </a:pPr>
            <a:endParaRPr lang="en-US" sz="1200" dirty="0">
              <a:solidFill>
                <a:srgbClr val="182F51"/>
              </a:solidFill>
              <a:latin typeface="Levenim MT"/>
              <a:cs typeface="Levenim MT"/>
            </a:endParaRPr>
          </a:p>
          <a:p>
            <a:pPr lvl="1">
              <a:lnSpc>
                <a:spcPct val="107000"/>
              </a:lnSpc>
              <a:spcAft>
                <a:spcPts val="800"/>
              </a:spcAft>
              <a:tabLst>
                <a:tab pos="457200" algn="l"/>
              </a:tabLst>
            </a:pPr>
            <a:endParaRPr lang="en-US" sz="1200" dirty="0">
              <a:solidFill>
                <a:srgbClr val="182F51"/>
              </a:solidFill>
              <a:highlight>
                <a:srgbClr val="FFFF00"/>
              </a:highlight>
              <a:latin typeface="Levenim MT"/>
              <a:ea typeface="Inter Light" panose="02000503000000020004" pitchFamily="2" charset="0"/>
              <a:cs typeface="Levenim MT"/>
            </a:endParaRPr>
          </a:p>
        </p:txBody>
      </p:sp>
      <p:grpSp>
        <p:nvGrpSpPr>
          <p:cNvPr id="26" name="Group 25">
            <a:extLst>
              <a:ext uri="{FF2B5EF4-FFF2-40B4-BE49-F238E27FC236}">
                <a16:creationId xmlns:a16="http://schemas.microsoft.com/office/drawing/2014/main" id="{9FB3AB7A-E0F2-0803-8FD5-9B676877A78F}"/>
              </a:ext>
            </a:extLst>
          </p:cNvPr>
          <p:cNvGrpSpPr/>
          <p:nvPr/>
        </p:nvGrpSpPr>
        <p:grpSpPr>
          <a:xfrm>
            <a:off x="-27709" y="3083"/>
            <a:ext cx="12219709" cy="6854918"/>
            <a:chOff x="-27709" y="3083"/>
            <a:chExt cx="12219709" cy="6854918"/>
          </a:xfrm>
        </p:grpSpPr>
        <p:sp>
          <p:nvSpPr>
            <p:cNvPr id="2" name="Rectangle: Single Corner Rounded 1">
              <a:extLst>
                <a:ext uri="{FF2B5EF4-FFF2-40B4-BE49-F238E27FC236}">
                  <a16:creationId xmlns:a16="http://schemas.microsoft.com/office/drawing/2014/main" id="{83B5C2EC-3728-2DA3-9D5A-DC12FABFE8BE}"/>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3" name="TextBox 2">
              <a:extLst>
                <a:ext uri="{FF2B5EF4-FFF2-40B4-BE49-F238E27FC236}">
                  <a16:creationId xmlns:a16="http://schemas.microsoft.com/office/drawing/2014/main" id="{80D00800-61A4-1550-870E-F2344646A63D}"/>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Goal</a:t>
              </a:r>
              <a:endParaRPr lang="en-CA" sz="2800" dirty="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2BAC19B8-453C-5B9D-C0A2-BE1874A4E270}"/>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6" name="Picture 15">
              <a:extLst>
                <a:ext uri="{FF2B5EF4-FFF2-40B4-BE49-F238E27FC236}">
                  <a16:creationId xmlns:a16="http://schemas.microsoft.com/office/drawing/2014/main" id="{2D2DBFDE-0850-E975-9B14-1B9113A6B0AD}"/>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22" name="Flowchart: Terminator 21">
              <a:extLst>
                <a:ext uri="{FF2B5EF4-FFF2-40B4-BE49-F238E27FC236}">
                  <a16:creationId xmlns:a16="http://schemas.microsoft.com/office/drawing/2014/main" id="{52622EA2-BFD1-819A-5B38-03C7786C3830}"/>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cs typeface="Levenim MT" panose="02010502060101010101" pitchFamily="2" charset="-79"/>
              </a:endParaRPr>
            </a:p>
          </p:txBody>
        </p:sp>
      </p:grpSp>
      <p:sp>
        <p:nvSpPr>
          <p:cNvPr id="8" name="Slide Number Placeholder 7">
            <a:extLst>
              <a:ext uri="{FF2B5EF4-FFF2-40B4-BE49-F238E27FC236}">
                <a16:creationId xmlns:a16="http://schemas.microsoft.com/office/drawing/2014/main" id="{4AC3E832-4CAA-5A16-6457-1193CB868F10}"/>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26</a:t>
            </a:fld>
            <a:endParaRPr lang="en-CA"/>
          </a:p>
        </p:txBody>
      </p:sp>
      <p:sp>
        <p:nvSpPr>
          <p:cNvPr id="10" name="TextBox 9">
            <a:extLst>
              <a:ext uri="{FF2B5EF4-FFF2-40B4-BE49-F238E27FC236}">
                <a16:creationId xmlns:a16="http://schemas.microsoft.com/office/drawing/2014/main" id="{7E9DFCCB-6A64-3F64-AF6C-E0DAD08581A5}"/>
              </a:ext>
            </a:extLst>
          </p:cNvPr>
          <p:cNvSpPr txBox="1"/>
          <p:nvPr/>
        </p:nvSpPr>
        <p:spPr>
          <a:xfrm>
            <a:off x="519238" y="1420919"/>
            <a:ext cx="10970496" cy="1157176"/>
          </a:xfrm>
          <a:prstGeom prst="rect">
            <a:avLst/>
          </a:prstGeom>
          <a:noFill/>
        </p:spPr>
        <p:txBody>
          <a:bodyPr wrap="square" rtlCol="0">
            <a:spAutoFit/>
          </a:bodyPr>
          <a:lstStyle/>
          <a:p>
            <a:pPr lvl="0" indent="12700">
              <a:lnSpc>
                <a:spcPct val="107000"/>
              </a:lnSpc>
              <a:spcAft>
                <a:spcPts val="800"/>
              </a:spcAft>
              <a:tabLst>
                <a:tab pos="0" algn="l"/>
              </a:tabLst>
            </a:pPr>
            <a:r>
              <a:rPr lang="en-US" sz="200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What do you want to achieve?</a:t>
            </a:r>
          </a:p>
          <a:p>
            <a:pPr marL="0" marR="0" lvl="0" indent="12700" algn="l" defTabSz="914400" rtl="0" eaLnBrk="1" fontAlgn="auto" latinLnBrk="0" hangingPunct="1">
              <a:lnSpc>
                <a:spcPct val="107000"/>
              </a:lnSpc>
              <a:spcBef>
                <a:spcPts val="0"/>
              </a:spcBef>
              <a:spcAft>
                <a:spcPts val="800"/>
              </a:spcAft>
              <a:buClrTx/>
              <a:buSzTx/>
              <a:buFontTx/>
              <a:buNone/>
              <a:tabLst>
                <a:tab pos="0" algn="l"/>
              </a:tabLst>
              <a:defRPr/>
            </a:pPr>
            <a:r>
              <a:rPr kumimoji="0" lang="en-US" sz="1400" b="1" i="0" u="none" strike="noStrike" kern="1200" cap="none" spc="0" normalizeH="0" baseline="0" noProof="0">
                <a:ln>
                  <a:noFill/>
                </a:ln>
                <a:solidFill>
                  <a:srgbClr val="5D6E1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Example</a:t>
            </a:r>
            <a:r>
              <a:rPr kumimoji="0" lang="en-US" sz="1400" b="1" i="0" u="none" strike="noStrike" kern="1200" cap="none" spc="0" normalizeH="0" baseline="0" noProof="0">
                <a:ln>
                  <a:noFill/>
                </a:ln>
                <a:solidFill>
                  <a:srgbClr val="5D6E1E"/>
                </a:solidFill>
                <a:effectLst/>
                <a:uLnTx/>
                <a:uFillTx/>
                <a:latin typeface="Century Gothic" panose="020B0502020202020204" pitchFamily="34" charset="0"/>
                <a:ea typeface="Times New Roman" panose="02020603050405020304" pitchFamily="18" charset="0"/>
                <a:cs typeface="Times New Roman"/>
              </a:rPr>
              <a:t>: Surgical Tray Optimization</a:t>
            </a:r>
            <a:endParaRPr kumimoji="0" lang="en-CA" sz="1400" b="0" i="0" u="none" strike="noStrike" kern="1200" cap="none" spc="0" normalizeH="0" baseline="0" noProof="0">
              <a:ln>
                <a:noFill/>
              </a:ln>
              <a:solidFill>
                <a:srgbClr val="5D6E1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indent="12700">
              <a:lnSpc>
                <a:spcPct val="107000"/>
              </a:lnSpc>
              <a:spcAft>
                <a:spcPts val="800"/>
              </a:spcAft>
              <a:tabLst>
                <a:tab pos="0" algn="l"/>
              </a:tabLst>
            </a:pPr>
            <a:endParaRPr lang="en-US" sz="2000">
              <a:solidFill>
                <a:srgbClr val="182F51"/>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C78A8B7E-DA59-D0AF-31C1-84FD80B14D3E}"/>
              </a:ext>
            </a:extLst>
          </p:cNvPr>
          <p:cNvSpPr/>
          <p:nvPr/>
        </p:nvSpPr>
        <p:spPr>
          <a:xfrm>
            <a:off x="172363" y="142091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1</a:t>
            </a:r>
            <a:endParaRPr lang="en-CA" sz="1600">
              <a:latin typeface="Inter Light" panose="02000503000000020004" pitchFamily="2" charset="0"/>
              <a:ea typeface="Inter Light" panose="02000503000000020004" pitchFamily="2" charset="0"/>
            </a:endParaRPr>
          </a:p>
        </p:txBody>
      </p:sp>
    </p:spTree>
    <p:extLst>
      <p:ext uri="{BB962C8B-B14F-4D97-AF65-F5344CB8AC3E}">
        <p14:creationId xmlns:p14="http://schemas.microsoft.com/office/powerpoint/2010/main" val="1990948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B4CC4-E5A3-9A29-1BC9-9F3785F6F1C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697C55F-4CE9-C256-2DF6-A6480FAF8D74}"/>
              </a:ext>
            </a:extLst>
          </p:cNvPr>
          <p:cNvSpPr/>
          <p:nvPr/>
        </p:nvSpPr>
        <p:spPr>
          <a:xfrm>
            <a:off x="370199" y="2271182"/>
            <a:ext cx="11477811" cy="3593412"/>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lphaLcParenR"/>
            </a:pPr>
            <a:r>
              <a:rPr lang="en-US" sz="1400" b="1" i="0" u="none" strike="noStrike" dirty="0">
                <a:solidFill>
                  <a:srgbClr val="182F51"/>
                </a:solidFill>
                <a:effectLst/>
                <a:latin typeface="Levenim MT" panose="02010502060101010101" pitchFamily="2" charset="-79"/>
                <a:cs typeface="Levenim MT" panose="02010502060101010101" pitchFamily="2" charset="-79"/>
              </a:rPr>
              <a:t>Project Scope: </a:t>
            </a:r>
            <a:r>
              <a:rPr lang="en-US" sz="1400" dirty="0">
                <a:solidFill>
                  <a:srgbClr val="182F51"/>
                </a:solidFill>
                <a:latin typeface="Levenim MT" panose="02010502060101010101" pitchFamily="2" charset="-79"/>
                <a:cs typeface="Levenim MT" panose="02010502060101010101" pitchFamily="2" charset="-79"/>
              </a:rPr>
              <a:t>This project focuses on optimizing surgical tray configuration for elective procedures in the General Surgery departments at Hospital ABC. It includes collaboration with operating room staff, sterile processing departments, and procurement teams, with the goal of reducing unnecessary instruments in standard sets while maintaining clinical quality and safety.</a:t>
            </a:r>
          </a:p>
          <a:p>
            <a:pPr marL="342900" indent="-342900" rtl="0">
              <a:spcBef>
                <a:spcPts val="0"/>
              </a:spcBef>
              <a:spcAft>
                <a:spcPts val="0"/>
              </a:spcAft>
              <a:buAutoNum type="alphaLcParenR"/>
            </a:pPr>
            <a:endParaRPr lang="en-US" sz="1400" dirty="0">
              <a:solidFill>
                <a:srgbClr val="182F51"/>
              </a:solidFill>
              <a:latin typeface="Levenim MT" panose="02010502060101010101" pitchFamily="2" charset="-79"/>
              <a:cs typeface="Levenim MT" panose="02010502060101010101" pitchFamily="2" charset="-79"/>
            </a:endParaRPr>
          </a:p>
          <a:p>
            <a:pPr marL="342900" indent="-342900" rtl="0">
              <a:spcBef>
                <a:spcPts val="0"/>
              </a:spcBef>
              <a:spcAft>
                <a:spcPts val="0"/>
              </a:spcAft>
              <a:buAutoNum type="alphaLcParenR"/>
            </a:pPr>
            <a:r>
              <a:rPr lang="en-US" sz="1400" b="1" i="0" u="none" strike="noStrike" dirty="0">
                <a:solidFill>
                  <a:srgbClr val="182F51"/>
                </a:solidFill>
                <a:effectLst/>
                <a:latin typeface="Levenim MT"/>
                <a:cs typeface="Levenim MT"/>
              </a:rPr>
              <a:t>Environmental Scope: </a:t>
            </a:r>
          </a:p>
          <a:p>
            <a:pPr marL="742950" lvl="1" indent="-285750">
              <a:buFont typeface="Arial"/>
              <a:buChar char="•"/>
            </a:pPr>
            <a:r>
              <a:rPr lang="en-US" sz="1400" b="1" i="0" u="none" strike="noStrike" dirty="0">
                <a:solidFill>
                  <a:srgbClr val="182F51"/>
                </a:solidFill>
                <a:effectLst/>
                <a:latin typeface="Levenim MT" panose="02010502060101010101" pitchFamily="2" charset="-79"/>
                <a:cs typeface="Levenim MT" panose="02010502060101010101" pitchFamily="2" charset="-79"/>
              </a:rPr>
              <a:t>GHG</a:t>
            </a:r>
            <a:r>
              <a:rPr lang="en-US" sz="1400" dirty="0">
                <a:solidFill>
                  <a:srgbClr val="182F51"/>
                </a:solidFill>
                <a:latin typeface="Levenim MT" panose="02010502060101010101" pitchFamily="2" charset="-79"/>
                <a:cs typeface="Levenim MT" panose="02010502060101010101" pitchFamily="2" charset="-79"/>
              </a:rPr>
              <a:t>: Scope 3; these emissions arise from activities or products that are related to health sector activities, but not owned or controlled by the organization, such as pharmaceuticals and other medical products and devices</a:t>
            </a:r>
            <a:endParaRPr lang="en-US" sz="1400" dirty="0">
              <a:solidFill>
                <a:srgbClr val="182F51"/>
              </a:solidFill>
              <a:latin typeface="Levenim MT"/>
              <a:ea typeface="Inter Light" panose="02000503000000020004" pitchFamily="2" charset="0"/>
              <a:cs typeface="Levenim MT"/>
            </a:endParaRPr>
          </a:p>
        </p:txBody>
      </p:sp>
      <p:sp>
        <p:nvSpPr>
          <p:cNvPr id="9" name="TextBox 8">
            <a:extLst>
              <a:ext uri="{FF2B5EF4-FFF2-40B4-BE49-F238E27FC236}">
                <a16:creationId xmlns:a16="http://schemas.microsoft.com/office/drawing/2014/main" id="{B3B2BD07-DE52-F5FD-5713-00D04834009C}"/>
              </a:ext>
            </a:extLst>
          </p:cNvPr>
          <p:cNvSpPr txBox="1"/>
          <p:nvPr/>
        </p:nvSpPr>
        <p:spPr>
          <a:xfrm>
            <a:off x="519239" y="1363666"/>
            <a:ext cx="10970496" cy="721480"/>
          </a:xfrm>
          <a:prstGeom prst="rect">
            <a:avLst/>
          </a:prstGeom>
          <a:noFill/>
        </p:spPr>
        <p:txBody>
          <a:bodyPr wrap="square" rtlCol="0">
            <a:spAutoFit/>
          </a:bodyPr>
          <a:lstStyle/>
          <a:p>
            <a:pPr lvl="0" indent="12700">
              <a:lnSpc>
                <a:spcPct val="107000"/>
              </a:lnSpc>
              <a:spcAft>
                <a:spcPts val="800"/>
              </a:spcAft>
              <a:tabLst>
                <a:tab pos="0" algn="l"/>
              </a:tabLst>
            </a:pPr>
            <a:r>
              <a:rPr lang="en-CA" sz="200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Define the limits of what you want to be included in the project and consider the environmental impacts you are targeting for change.</a:t>
            </a:r>
            <a:endParaRPr lang="en-CA" sz="20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8CB1440A-DD30-6ED7-F051-66CC0D544D2D}"/>
              </a:ext>
            </a:extLst>
          </p:cNvPr>
          <p:cNvGrpSpPr/>
          <p:nvPr/>
        </p:nvGrpSpPr>
        <p:grpSpPr>
          <a:xfrm>
            <a:off x="-27709" y="3083"/>
            <a:ext cx="12219709" cy="6854918"/>
            <a:chOff x="-27709" y="3083"/>
            <a:chExt cx="12219709" cy="6854918"/>
          </a:xfrm>
        </p:grpSpPr>
        <p:sp>
          <p:nvSpPr>
            <p:cNvPr id="2" name="Rectangle: Single Corner Rounded 1">
              <a:extLst>
                <a:ext uri="{FF2B5EF4-FFF2-40B4-BE49-F238E27FC236}">
                  <a16:creationId xmlns:a16="http://schemas.microsoft.com/office/drawing/2014/main" id="{2DD0B062-7BB4-4680-D695-564D255D63AD}"/>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3" name="TextBox 2">
              <a:extLst>
                <a:ext uri="{FF2B5EF4-FFF2-40B4-BE49-F238E27FC236}">
                  <a16:creationId xmlns:a16="http://schemas.microsoft.com/office/drawing/2014/main" id="{CCE5A1F3-9B35-5721-91F9-11DDF9AB57EC}"/>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Scope</a:t>
              </a:r>
              <a:endParaRPr lang="en-CA" sz="2800" dirty="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F00B582B-9DAA-C5D2-CD0D-B278913BDE22}"/>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6" name="Picture 15">
              <a:extLst>
                <a:ext uri="{FF2B5EF4-FFF2-40B4-BE49-F238E27FC236}">
                  <a16:creationId xmlns:a16="http://schemas.microsoft.com/office/drawing/2014/main" id="{E02D3BEA-08B8-E281-F9C3-A9C3ED4C5977}"/>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22" name="Flowchart: Terminator 21">
              <a:extLst>
                <a:ext uri="{FF2B5EF4-FFF2-40B4-BE49-F238E27FC236}">
                  <a16:creationId xmlns:a16="http://schemas.microsoft.com/office/drawing/2014/main" id="{2765A182-2E6B-C0E0-8D72-C9DA877D954C}"/>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cs typeface="Levenim MT" panose="02010502060101010101" pitchFamily="2" charset="-79"/>
              </a:endParaRPr>
            </a:p>
          </p:txBody>
        </p:sp>
      </p:grpSp>
      <p:sp>
        <p:nvSpPr>
          <p:cNvPr id="25" name="Oval 24">
            <a:extLst>
              <a:ext uri="{FF2B5EF4-FFF2-40B4-BE49-F238E27FC236}">
                <a16:creationId xmlns:a16="http://schemas.microsoft.com/office/drawing/2014/main" id="{867866D0-C86A-4CDE-54F9-BE13AA93539C}"/>
              </a:ext>
            </a:extLst>
          </p:cNvPr>
          <p:cNvSpPr/>
          <p:nvPr/>
        </p:nvSpPr>
        <p:spPr>
          <a:xfrm>
            <a:off x="172364" y="1367363"/>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2</a:t>
            </a:r>
            <a:endParaRPr lang="en-CA" sz="1600">
              <a:latin typeface="Inter Light" panose="02000503000000020004" pitchFamily="2" charset="0"/>
              <a:ea typeface="Inter Light" panose="02000503000000020004" pitchFamily="2" charset="0"/>
            </a:endParaRPr>
          </a:p>
        </p:txBody>
      </p:sp>
      <p:sp>
        <p:nvSpPr>
          <p:cNvPr id="8" name="Slide Number Placeholder 7">
            <a:extLst>
              <a:ext uri="{FF2B5EF4-FFF2-40B4-BE49-F238E27FC236}">
                <a16:creationId xmlns:a16="http://schemas.microsoft.com/office/drawing/2014/main" id="{0A68B37C-E3B4-72AE-6568-6A500B1C83DC}"/>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27</a:t>
            </a:fld>
            <a:endParaRPr lang="en-CA"/>
          </a:p>
        </p:txBody>
      </p:sp>
    </p:spTree>
    <p:extLst>
      <p:ext uri="{BB962C8B-B14F-4D97-AF65-F5344CB8AC3E}">
        <p14:creationId xmlns:p14="http://schemas.microsoft.com/office/powerpoint/2010/main" val="254689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5E650-887F-905E-64B4-82950B19B2D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561E299-0679-2BEC-2E77-3A74F039583E}"/>
              </a:ext>
            </a:extLst>
          </p:cNvPr>
          <p:cNvGrpSpPr/>
          <p:nvPr/>
        </p:nvGrpSpPr>
        <p:grpSpPr>
          <a:xfrm>
            <a:off x="-27709" y="3083"/>
            <a:ext cx="12219709" cy="6854918"/>
            <a:chOff x="-27709" y="3083"/>
            <a:chExt cx="12219709" cy="6854918"/>
          </a:xfrm>
        </p:grpSpPr>
        <p:sp>
          <p:nvSpPr>
            <p:cNvPr id="7" name="Rectangle: Single Corner Rounded 6">
              <a:extLst>
                <a:ext uri="{FF2B5EF4-FFF2-40B4-BE49-F238E27FC236}">
                  <a16:creationId xmlns:a16="http://schemas.microsoft.com/office/drawing/2014/main" id="{2D5CD1C1-89CC-EA83-47D1-0FC997C28BE8}"/>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8" name="TextBox 7">
              <a:extLst>
                <a:ext uri="{FF2B5EF4-FFF2-40B4-BE49-F238E27FC236}">
                  <a16:creationId xmlns:a16="http://schemas.microsoft.com/office/drawing/2014/main" id="{2AA899A0-C6F3-B774-47C4-AB8EF126B41F}"/>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Century Gothic" panose="020B0502020202020204" pitchFamily="34" charset="0"/>
                </a:rPr>
                <a:t>Problem/Opportunity Statement</a:t>
              </a:r>
              <a:endParaRPr lang="en-CA" sz="2800">
                <a:solidFill>
                  <a:schemeClr val="bg1"/>
                </a:solidFill>
                <a:latin typeface="Century Gothic" panose="020B0502020202020204" pitchFamily="34" charset="0"/>
              </a:endParaRPr>
            </a:p>
          </p:txBody>
        </p:sp>
        <p:pic>
          <p:nvPicPr>
            <p:cNvPr id="9" name="Picture 8">
              <a:extLst>
                <a:ext uri="{FF2B5EF4-FFF2-40B4-BE49-F238E27FC236}">
                  <a16:creationId xmlns:a16="http://schemas.microsoft.com/office/drawing/2014/main" id="{CA1770B8-3BC5-52DC-0B48-8CF964BE4DD1}"/>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0" name="Picture 9">
              <a:extLst>
                <a:ext uri="{FF2B5EF4-FFF2-40B4-BE49-F238E27FC236}">
                  <a16:creationId xmlns:a16="http://schemas.microsoft.com/office/drawing/2014/main" id="{DF5B6E5A-3D44-5647-214B-F40A3D1E8ADC}"/>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1" name="Flowchart: Terminator 10">
              <a:extLst>
                <a:ext uri="{FF2B5EF4-FFF2-40B4-BE49-F238E27FC236}">
                  <a16:creationId xmlns:a16="http://schemas.microsoft.com/office/drawing/2014/main" id="{A6A5BB57-85B3-C445-1D8C-D4498FEEF7A3}"/>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cs typeface="Levenim MT" panose="02010502060101010101" pitchFamily="2" charset="-79"/>
              </a:endParaRPr>
            </a:p>
          </p:txBody>
        </p:sp>
      </p:grpSp>
      <p:sp>
        <p:nvSpPr>
          <p:cNvPr id="13" name="TextBox 12">
            <a:extLst>
              <a:ext uri="{FF2B5EF4-FFF2-40B4-BE49-F238E27FC236}">
                <a16:creationId xmlns:a16="http://schemas.microsoft.com/office/drawing/2014/main" id="{10ADB5FA-3080-2298-C500-F2805D21E196}"/>
              </a:ext>
            </a:extLst>
          </p:cNvPr>
          <p:cNvSpPr txBox="1"/>
          <p:nvPr/>
        </p:nvSpPr>
        <p:spPr>
          <a:xfrm>
            <a:off x="519238" y="1340709"/>
            <a:ext cx="10970496" cy="740074"/>
          </a:xfrm>
          <a:prstGeom prst="rect">
            <a:avLst/>
          </a:prstGeom>
          <a:noFill/>
        </p:spPr>
        <p:txBody>
          <a:bodyPr wrap="square" lIns="91440" tIns="45720" rIns="91440" bIns="45720" rtlCol="0" anchor="t">
            <a:spAutoFit/>
          </a:bodyPr>
          <a:lstStyle/>
          <a:p>
            <a:pPr indent="12700">
              <a:lnSpc>
                <a:spcPct val="107000"/>
              </a:lnSpc>
              <a:spcAft>
                <a:spcPts val="800"/>
              </a:spcAft>
              <a:tabLst>
                <a:tab pos="0" algn="l"/>
              </a:tabLst>
            </a:pPr>
            <a:r>
              <a:rPr lang="en-US" sz="2000">
                <a:solidFill>
                  <a:srgbClr val="182F51"/>
                </a:solidFill>
                <a:effectLst/>
                <a:latin typeface="Century Gothic" panose="020B0502020202020204" pitchFamily="34" charset="0"/>
                <a:ea typeface="Times New Roman" panose="02020603050405020304" pitchFamily="18" charset="0"/>
                <a:cs typeface="Times New Roman"/>
              </a:rPr>
              <a:t>Briefly state the problem you want to solve or the opportunity you want to realize. </a:t>
            </a:r>
          </a:p>
          <a:p>
            <a:pPr indent="12700">
              <a:spcAft>
                <a:spcPts val="800"/>
              </a:spcAft>
              <a:tabLst>
                <a:tab pos="0" algn="l"/>
              </a:tabLst>
            </a:pPr>
            <a:r>
              <a:rPr lang="en-US" sz="1400" b="1">
                <a:solidFill>
                  <a:srgbClr val="5D6E1E"/>
                </a:solidFill>
                <a:latin typeface="Century Gothic" panose="020B0502020202020204" pitchFamily="34" charset="0"/>
                <a:ea typeface="Times New Roman" panose="02020603050405020304" pitchFamily="18" charset="0"/>
                <a:cs typeface="Times New Roman" panose="02020603050405020304" pitchFamily="18" charset="0"/>
              </a:rPr>
              <a:t>Example</a:t>
            </a:r>
            <a:r>
              <a:rPr lang="en-US" sz="1400" b="1">
                <a:solidFill>
                  <a:srgbClr val="5D6E1E"/>
                </a:solidFill>
                <a:latin typeface="Century Gothic" panose="020B0502020202020204" pitchFamily="34" charset="0"/>
                <a:ea typeface="Times New Roman" panose="02020603050405020304" pitchFamily="18" charset="0"/>
                <a:cs typeface="Times New Roman"/>
              </a:rPr>
              <a:t>: Surgical Tray Optimization</a:t>
            </a:r>
            <a:endParaRPr lang="en-CA" sz="1400">
              <a:solidFill>
                <a:srgbClr val="5D6E1E"/>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9B4145BD-9321-79CC-3FB1-EEF529CE9361}"/>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3</a:t>
            </a:r>
            <a:endParaRPr lang="en-CA" sz="1600">
              <a:latin typeface="Inter Light" panose="02000503000000020004" pitchFamily="2"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E7CCC624-0F4A-5380-7B87-34657D4B2EC3}"/>
              </a:ext>
            </a:extLst>
          </p:cNvPr>
          <p:cNvSpPr>
            <a:spLocks noGrp="1"/>
          </p:cNvSpPr>
          <p:nvPr>
            <p:ph type="sldNum" sz="quarter" idx="12"/>
          </p:nvPr>
        </p:nvSpPr>
        <p:spPr>
          <a:xfrm>
            <a:off x="8243248" y="6356350"/>
            <a:ext cx="3110552" cy="365125"/>
          </a:xfrm>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28</a:t>
            </a:fld>
            <a:endParaRPr lang="en-CA"/>
          </a:p>
        </p:txBody>
      </p:sp>
      <p:graphicFrame>
        <p:nvGraphicFramePr>
          <p:cNvPr id="2" name="Table 1">
            <a:extLst>
              <a:ext uri="{FF2B5EF4-FFF2-40B4-BE49-F238E27FC236}">
                <a16:creationId xmlns:a16="http://schemas.microsoft.com/office/drawing/2014/main" id="{D8901DB3-3F30-79FF-5883-768F3D1F6B79}"/>
              </a:ext>
            </a:extLst>
          </p:cNvPr>
          <p:cNvGraphicFramePr>
            <a:graphicFrameLocks noGrp="1"/>
          </p:cNvGraphicFramePr>
          <p:nvPr>
            <p:extLst>
              <p:ext uri="{D42A27DB-BD31-4B8C-83A1-F6EECF244321}">
                <p14:modId xmlns:p14="http://schemas.microsoft.com/office/powerpoint/2010/main" val="4203030212"/>
              </p:ext>
            </p:extLst>
          </p:nvPr>
        </p:nvGraphicFramePr>
        <p:xfrm>
          <a:off x="357094" y="2174695"/>
          <a:ext cx="11477811" cy="3918372"/>
        </p:xfrm>
        <a:graphic>
          <a:graphicData uri="http://schemas.openxmlformats.org/drawingml/2006/table">
            <a:tbl>
              <a:tblPr firstRow="1" bandRow="1">
                <a:tableStyleId>{91EBBBCC-DAD2-459C-BE2E-F6DE35CF9A28}</a:tableStyleId>
              </a:tblPr>
              <a:tblGrid>
                <a:gridCol w="1615949">
                  <a:extLst>
                    <a:ext uri="{9D8B030D-6E8A-4147-A177-3AD203B41FA5}">
                      <a16:colId xmlns:a16="http://schemas.microsoft.com/office/drawing/2014/main" val="2586936199"/>
                    </a:ext>
                  </a:extLst>
                </a:gridCol>
                <a:gridCol w="4506856">
                  <a:extLst>
                    <a:ext uri="{9D8B030D-6E8A-4147-A177-3AD203B41FA5}">
                      <a16:colId xmlns:a16="http://schemas.microsoft.com/office/drawing/2014/main" val="231918160"/>
                    </a:ext>
                  </a:extLst>
                </a:gridCol>
                <a:gridCol w="5355006">
                  <a:extLst>
                    <a:ext uri="{9D8B030D-6E8A-4147-A177-3AD203B41FA5}">
                      <a16:colId xmlns:a16="http://schemas.microsoft.com/office/drawing/2014/main" val="2527915688"/>
                    </a:ext>
                  </a:extLst>
                </a:gridCol>
              </a:tblGrid>
              <a:tr h="26754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82F51"/>
                          </a:solidFill>
                          <a:latin typeface="Levenim MT" panose="02010502060101010101" pitchFamily="2" charset="-79"/>
                          <a:cs typeface="Levenim MT" panose="02010502060101010101" pitchFamily="2" charset="-79"/>
                        </a:rPr>
                        <a:t>a) </a:t>
                      </a:r>
                      <a:r>
                        <a:rPr lang="en-US" sz="1100" b="1" i="0" u="none" strike="noStrike">
                          <a:solidFill>
                            <a:srgbClr val="182F51"/>
                          </a:solidFill>
                          <a:effectLst/>
                          <a:latin typeface="Levenim MT" panose="02010502060101010101" pitchFamily="2" charset="-79"/>
                          <a:cs typeface="Levenim MT" panose="02010502060101010101" pitchFamily="2" charset="-79"/>
                        </a:rPr>
                        <a:t>Identification of co-benefits: </a:t>
                      </a:r>
                      <a:r>
                        <a:rPr lang="en-US" sz="1100">
                          <a:solidFill>
                            <a:srgbClr val="182F51"/>
                          </a:solidFill>
                          <a:latin typeface="Levenim MT" panose="02010502060101010101" pitchFamily="2" charset="-79"/>
                          <a:cs typeface="Levenim MT" panose="02010502060101010101" pitchFamily="2" charset="-79"/>
                        </a:rPr>
                        <a:t>[Describe sustainability and quality co-benefits associated with this opportunity</a:t>
                      </a:r>
                      <a:r>
                        <a:rPr lang="en-US" sz="1400">
                          <a:solidFill>
                            <a:srgbClr val="182F51"/>
                          </a:solidFill>
                          <a:latin typeface="Levenim MT" panose="02010502060101010101" pitchFamily="2" charset="-79"/>
                          <a:cs typeface="Levenim MT" panose="02010502060101010101"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hMerge="1">
                  <a:txBody>
                    <a:bodyPr/>
                    <a:lstStyle/>
                    <a:p>
                      <a:endParaRPr lang="en-US"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h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4021987895"/>
                  </a:ext>
                </a:extLst>
              </a:tr>
              <a:tr h="267546">
                <a:tc>
                  <a:txBody>
                    <a:bodyPr/>
                    <a:lstStyle/>
                    <a:p>
                      <a:r>
                        <a:rPr lang="en-US" sz="1100" b="1">
                          <a:solidFill>
                            <a:srgbClr val="182F51"/>
                          </a:solidFill>
                          <a:latin typeface="Levenim MT" panose="02010502060101010101" pitchFamily="2" charset="-79"/>
                          <a:cs typeface="Levenim MT" panose="02010502060101010101" pitchFamily="2" charset="-79"/>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Rationale (for any applicable items)</a:t>
                      </a:r>
                      <a:endParaRPr lang="en-CA" sz="1100" b="1">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4066879918"/>
                  </a:ext>
                </a:extLst>
              </a:tr>
              <a:tr h="26754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182F51"/>
                          </a:solidFill>
                          <a:latin typeface="Levenim MT" panose="02010502060101010101" pitchFamily="2" charset="-79"/>
                          <a:cs typeface="Levenim MT" panose="02010502060101010101" pitchFamily="2" charset="-79"/>
                        </a:rPr>
                        <a:t>Sustainable health system principle(s</a:t>
                      </a:r>
                      <a:r>
                        <a:rPr lang="en-US" sz="1100">
                          <a:solidFill>
                            <a:srgbClr val="182F51"/>
                          </a:solidFill>
                          <a:latin typeface="Levenim MT" panose="02010502060101010101" pitchFamily="2" charset="-79"/>
                          <a:cs typeface="Levenim MT" panose="02010502060101010101" pitchFamily="2" charset="-79"/>
                        </a:rPr>
                        <a:t>) applicable to your project</a:t>
                      </a:r>
                      <a:endParaRPr lang="en-CA" sz="1100">
                        <a:solidFill>
                          <a:srgbClr val="182F51"/>
                        </a:solidFill>
                        <a:latin typeface="Levenim MT" panose="02010502060101010101" pitchFamily="2" charset="-79"/>
                        <a:cs typeface="Levenim MT" panose="02010502060101010101" pitchFamily="2" charset="-79"/>
                      </a:endParaRPr>
                    </a:p>
                    <a:p>
                      <a:endParaRPr lang="en-US"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a:solidFill>
                            <a:srgbClr val="182F51"/>
                          </a:solidFill>
                          <a:latin typeface="Levenim MT" panose="02010502060101010101" pitchFamily="2" charset="-79"/>
                          <a:cs typeface="Levenim MT" panose="02010502060101010101" pitchFamily="2" charset="-79"/>
                        </a:rPr>
                        <a:t>Prevention (reduce demand for health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Not applicable</a:t>
                      </a:r>
                      <a:endParaRPr lang="en-CA" sz="1100" b="1">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1814668494"/>
                  </a:ext>
                </a:extLst>
              </a:tr>
              <a:tr h="352522">
                <a:tc vMerge="1">
                  <a:txBody>
                    <a:bodyPr/>
                    <a:lstStyle/>
                    <a:p>
                      <a:endParaRPr lang="en-US"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a:solidFill>
                            <a:srgbClr val="182F51"/>
                          </a:solidFill>
                          <a:latin typeface="Levenim MT" panose="02010502060101010101" pitchFamily="2" charset="-79"/>
                          <a:cs typeface="Levenim MT" panose="02010502060101010101" pitchFamily="2" charset="-79"/>
                        </a:rPr>
                        <a:t>Stewardship (match supply of health services to demand)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Applicable</a:t>
                      </a:r>
                      <a:r>
                        <a:rPr lang="en-US" sz="1100">
                          <a:solidFill>
                            <a:srgbClr val="182F51"/>
                          </a:solidFill>
                          <a:latin typeface="Levenim MT" panose="02010502060101010101" pitchFamily="2" charset="-79"/>
                          <a:cs typeface="Levenim MT" panose="02010502060101010101" pitchFamily="2" charset="-79"/>
                        </a:rPr>
                        <a:t>- Right-sizing tray contents ensures resources used align with actual surgical needs, reducing overuse and waste.</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5098"/>
                      </a:schemeClr>
                    </a:solidFill>
                  </a:tcPr>
                </a:tc>
                <a:extLst>
                  <a:ext uri="{0D108BD9-81ED-4DB2-BD59-A6C34878D82A}">
                    <a16:rowId xmlns:a16="http://schemas.microsoft.com/office/drawing/2014/main" val="3581506860"/>
                  </a:ext>
                </a:extLst>
              </a:tr>
              <a:tr h="352522">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a:solidFill>
                            <a:srgbClr val="182F51"/>
                          </a:solidFill>
                          <a:latin typeface="Levenim MT" panose="02010502060101010101" pitchFamily="2" charset="-79"/>
                          <a:cs typeface="Levenim MT" panose="02010502060101010101" pitchFamily="2" charset="-79"/>
                        </a:rPr>
                        <a:t>Decarbonization (reduce emissions – or other form of pollutant –from supply of health service)</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i="0">
                          <a:solidFill>
                            <a:srgbClr val="182F51"/>
                          </a:solidFill>
                          <a:latin typeface="Levenim MT" panose="02010502060101010101" pitchFamily="2" charset="-79"/>
                          <a:cs typeface="Levenim MT" panose="02010502060101010101" pitchFamily="2" charset="-79"/>
                        </a:rPr>
                        <a:t>Applicable</a:t>
                      </a:r>
                      <a:r>
                        <a:rPr lang="en-US" sz="1100">
                          <a:solidFill>
                            <a:srgbClr val="182F51"/>
                          </a:solidFill>
                          <a:latin typeface="Levenim MT" panose="02010502060101010101" pitchFamily="2" charset="-79"/>
                          <a:cs typeface="Levenim MT" panose="02010502060101010101" pitchFamily="2" charset="-79"/>
                        </a:rPr>
                        <a:t>- Fewer instruments mean reduced energy, water, and sterilization chemicals used during reprocessing.</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5098"/>
                      </a:schemeClr>
                    </a:solidFill>
                  </a:tcPr>
                </a:tc>
                <a:extLst>
                  <a:ext uri="{0D108BD9-81ED-4DB2-BD59-A6C34878D82A}">
                    <a16:rowId xmlns:a16="http://schemas.microsoft.com/office/drawing/2014/main" val="4240584248"/>
                  </a:ext>
                </a:extLst>
              </a:tr>
              <a:tr h="352522">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182F51"/>
                          </a:solidFill>
                          <a:latin typeface="Levenim MT" panose="02010502060101010101" pitchFamily="2" charset="-79"/>
                          <a:cs typeface="Levenim MT" panose="02010502060101010101" pitchFamily="2" charset="-79"/>
                        </a:rPr>
                        <a:t>Quality co-benefits/dimensions </a:t>
                      </a:r>
                      <a:r>
                        <a:rPr lang="en-US" sz="1100">
                          <a:solidFill>
                            <a:srgbClr val="182F51"/>
                          </a:solidFill>
                          <a:latin typeface="Levenim MT" panose="02010502060101010101" pitchFamily="2" charset="-79"/>
                          <a:cs typeface="Levenim MT" panose="02010502060101010101" pitchFamily="2" charset="-79"/>
                        </a:rPr>
                        <a:t>applicable to your project:</a:t>
                      </a:r>
                      <a:endParaRPr lang="en-US" sz="1100">
                        <a:solidFill>
                          <a:srgbClr val="182F51"/>
                        </a:solidFill>
                        <a:latin typeface="Levenim MT" panose="02010502060101010101" pitchFamily="2" charset="-79"/>
                        <a:ea typeface="Inter Light" panose="02000503000000020004" pitchFamily="2" charset="0"/>
                        <a:cs typeface="Levenim MT" panose="02010502060101010101" pitchFamily="2" charset="-79"/>
                      </a:endParaRPr>
                    </a:p>
                    <a:p>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a:solidFill>
                            <a:srgbClr val="182F51"/>
                          </a:solidFill>
                          <a:latin typeface="Levenim MT" panose="02010502060101010101" pitchFamily="2" charset="-79"/>
                          <a:cs typeface="Levenim MT" panose="02010502060101010101" pitchFamily="2" charset="-79"/>
                        </a:rPr>
                        <a:t>Safety</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Applicable-</a:t>
                      </a:r>
                      <a:r>
                        <a:rPr lang="en-US" sz="1100">
                          <a:solidFill>
                            <a:srgbClr val="182F51"/>
                          </a:solidFill>
                          <a:latin typeface="Levenim MT" panose="02010502060101010101" pitchFamily="2" charset="-79"/>
                          <a:cs typeface="Levenim MT" panose="02010502060101010101" pitchFamily="2" charset="-79"/>
                        </a:rPr>
                        <a:t> Reducing unnecessary instruments lowers tray complexity, reducing setup errors and contamination risks.</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5098"/>
                      </a:schemeClr>
                    </a:solidFill>
                  </a:tcPr>
                </a:tc>
                <a:extLst>
                  <a:ext uri="{0D108BD9-81ED-4DB2-BD59-A6C34878D82A}">
                    <a16:rowId xmlns:a16="http://schemas.microsoft.com/office/drawing/2014/main" val="1093733207"/>
                  </a:ext>
                </a:extLst>
              </a:tr>
              <a:tr h="352522">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a:solidFill>
                            <a:srgbClr val="182F51"/>
                          </a:solidFill>
                          <a:latin typeface="Levenim MT" panose="02010502060101010101" pitchFamily="2" charset="-79"/>
                          <a:cs typeface="Levenim MT" panose="02010502060101010101" pitchFamily="2" charset="-79"/>
                        </a:rPr>
                        <a:t>Effectiveness</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Applicable- </a:t>
                      </a:r>
                      <a:r>
                        <a:rPr lang="en-US" sz="1100">
                          <a:solidFill>
                            <a:srgbClr val="182F51"/>
                          </a:solidFill>
                          <a:latin typeface="Levenim MT" panose="02010502060101010101" pitchFamily="2" charset="-79"/>
                          <a:cs typeface="Levenim MT" panose="02010502060101010101" pitchFamily="2" charset="-79"/>
                        </a:rPr>
                        <a:t>Streamlined trays ensure teams have exactly what is needed, supporting better procedural flow and outcomes</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5098"/>
                      </a:schemeClr>
                    </a:solidFill>
                  </a:tcPr>
                </a:tc>
                <a:extLst>
                  <a:ext uri="{0D108BD9-81ED-4DB2-BD59-A6C34878D82A}">
                    <a16:rowId xmlns:a16="http://schemas.microsoft.com/office/drawing/2014/main" val="2289995478"/>
                  </a:ext>
                </a:extLst>
              </a:tr>
              <a:tr h="0">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a:solidFill>
                            <a:srgbClr val="182F51"/>
                          </a:solidFill>
                          <a:latin typeface="Levenim MT" panose="02010502060101010101" pitchFamily="2" charset="-79"/>
                          <a:cs typeface="Levenim MT" panose="02010502060101010101" pitchFamily="2" charset="-79"/>
                        </a:rPr>
                        <a:t>Patient-centeredness</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182F51"/>
                          </a:solidFill>
                          <a:latin typeface="Levenim MT" panose="02010502060101010101" pitchFamily="2" charset="-79"/>
                          <a:cs typeface="Levenim MT" panose="02010502060101010101" pitchFamily="2" charset="-79"/>
                        </a:rPr>
                        <a:t>Not applicable</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4082063316"/>
                  </a:ext>
                </a:extLst>
              </a:tr>
              <a:tr h="352522">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a:solidFill>
                            <a:srgbClr val="182F51"/>
                          </a:solidFill>
                          <a:latin typeface="Levenim MT" panose="02010502060101010101" pitchFamily="2" charset="-79"/>
                          <a:cs typeface="Levenim MT" panose="02010502060101010101" pitchFamily="2" charset="-79"/>
                        </a:rPr>
                        <a:t>Efficiency</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Applicable- </a:t>
                      </a:r>
                      <a:r>
                        <a:rPr lang="en-US" sz="1100">
                          <a:solidFill>
                            <a:srgbClr val="182F51"/>
                          </a:solidFill>
                          <a:latin typeface="Levenim MT" panose="02010502060101010101" pitchFamily="2" charset="-79"/>
                          <a:cs typeface="Levenim MT" panose="02010502060101010101" pitchFamily="2" charset="-79"/>
                        </a:rPr>
                        <a:t>Reduced tray size lowers setup and sterilization time, and improves OR workflow efficiency</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5098"/>
                      </a:schemeClr>
                    </a:solidFill>
                  </a:tcPr>
                </a:tc>
                <a:extLst>
                  <a:ext uri="{0D108BD9-81ED-4DB2-BD59-A6C34878D82A}">
                    <a16:rowId xmlns:a16="http://schemas.microsoft.com/office/drawing/2014/main" val="2781927717"/>
                  </a:ext>
                </a:extLst>
              </a:tr>
              <a:tr h="352522">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a:solidFill>
                            <a:srgbClr val="182F51"/>
                          </a:solidFill>
                          <a:latin typeface="Levenim MT" panose="02010502060101010101" pitchFamily="2" charset="-79"/>
                          <a:cs typeface="Levenim MT" panose="02010502060101010101" pitchFamily="2" charset="-79"/>
                        </a:rPr>
                        <a:t>Timeliness</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Applicable-</a:t>
                      </a:r>
                      <a:r>
                        <a:rPr lang="en-US" sz="1100">
                          <a:solidFill>
                            <a:srgbClr val="182F51"/>
                          </a:solidFill>
                          <a:latin typeface="Levenim MT" panose="02010502060101010101" pitchFamily="2" charset="-79"/>
                          <a:cs typeface="Levenim MT" panose="02010502060101010101" pitchFamily="2" charset="-79"/>
                        </a:rPr>
                        <a:t>Leaner trays reduce setup delays, improving surgical scheduling and OR turnover time.</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25098"/>
                      </a:schemeClr>
                    </a:solidFill>
                  </a:tcPr>
                </a:tc>
                <a:extLst>
                  <a:ext uri="{0D108BD9-81ED-4DB2-BD59-A6C34878D82A}">
                    <a16:rowId xmlns:a16="http://schemas.microsoft.com/office/drawing/2014/main" val="1740304672"/>
                  </a:ext>
                </a:extLst>
              </a:tr>
              <a:tr h="179511">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a:solidFill>
                            <a:srgbClr val="182F51"/>
                          </a:solidFill>
                          <a:latin typeface="Levenim MT" panose="02010502060101010101" pitchFamily="2" charset="-79"/>
                          <a:cs typeface="Levenim MT" panose="02010502060101010101" pitchFamily="2" charset="-79"/>
                        </a:rPr>
                        <a:t>Equity</a:t>
                      </a:r>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182F51"/>
                          </a:solidFill>
                          <a:latin typeface="Levenim MT" panose="02010502060101010101" pitchFamily="2" charset="-79"/>
                          <a:cs typeface="Levenim MT" panose="02010502060101010101" pitchFamily="2" charset="-79"/>
                        </a:rPr>
                        <a:t>Not applicable</a:t>
                      </a:r>
                      <a:endParaRPr lang="en-CA" sz="1100" b="1">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1258825171"/>
                  </a:ext>
                </a:extLst>
              </a:tr>
            </a:tbl>
          </a:graphicData>
        </a:graphic>
      </p:graphicFrame>
    </p:spTree>
    <p:extLst>
      <p:ext uri="{BB962C8B-B14F-4D97-AF65-F5344CB8AC3E}">
        <p14:creationId xmlns:p14="http://schemas.microsoft.com/office/powerpoint/2010/main" val="1209660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5B862-9643-63D8-BB4C-59D0D818186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B402A8D-5142-091C-F675-0F8688E1DD34}"/>
              </a:ext>
            </a:extLst>
          </p:cNvPr>
          <p:cNvSpPr/>
          <p:nvPr/>
        </p:nvSpPr>
        <p:spPr>
          <a:xfrm>
            <a:off x="357299" y="2501873"/>
            <a:ext cx="11315463" cy="2807483"/>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1">
              <a:lnSpc>
                <a:spcPct val="107000"/>
              </a:lnSpc>
              <a:spcAft>
                <a:spcPts val="800"/>
              </a:spcAft>
              <a:tabLst>
                <a:tab pos="457200" algn="l"/>
              </a:tabLst>
            </a:pPr>
            <a:endParaRPr lang="en-US" sz="100" dirty="0">
              <a:solidFill>
                <a:srgbClr val="182F51"/>
              </a:solidFill>
              <a:latin typeface="Levenim MT" panose="02010502060101010101" pitchFamily="2" charset="-79"/>
              <a:cs typeface="Levenim MT" panose="02010502060101010101" pitchFamily="2" charset="-79"/>
            </a:endParaRPr>
          </a:p>
          <a:p>
            <a:pPr>
              <a:lnSpc>
                <a:spcPct val="107000"/>
              </a:lnSpc>
              <a:spcAft>
                <a:spcPts val="800"/>
              </a:spcAft>
              <a:tabLst>
                <a:tab pos="457200" algn="l"/>
              </a:tabLst>
            </a:pPr>
            <a:r>
              <a:rPr lang="en-US" sz="2000" dirty="0">
                <a:solidFill>
                  <a:srgbClr val="182F51"/>
                </a:solidFill>
                <a:latin typeface="Levenim MT" panose="02010502060101010101" pitchFamily="2" charset="-79"/>
                <a:cs typeface="Levenim MT" panose="02010502060101010101" pitchFamily="2" charset="-79"/>
              </a:rPr>
              <a:t>Across surgical departments at Hospital ABC, instrument trays are overstocked with unused tools; resulting in increased sterilization load, energy and water use, and unnecessary setup time. Audits have shown that up to 50% of instruments are routinely unused. This presents a key opportunity to improve environmental sustainability, reduce costs, and streamline surgical workflow by optimizing tray configurations based on actual utilization.</a:t>
            </a:r>
            <a:endParaRPr lang="en-CA" sz="2000" dirty="0">
              <a:solidFill>
                <a:srgbClr val="182F51"/>
              </a:solidFill>
              <a:latin typeface="Levenim MT" panose="02010502060101010101" pitchFamily="2" charset="-79"/>
              <a:cs typeface="Levenim MT" panose="02010502060101010101" pitchFamily="2" charset="-79"/>
            </a:endParaRPr>
          </a:p>
        </p:txBody>
      </p:sp>
      <p:grpSp>
        <p:nvGrpSpPr>
          <p:cNvPr id="6" name="Group 5">
            <a:extLst>
              <a:ext uri="{FF2B5EF4-FFF2-40B4-BE49-F238E27FC236}">
                <a16:creationId xmlns:a16="http://schemas.microsoft.com/office/drawing/2014/main" id="{63108B7E-E97C-F570-208C-942B5875B446}"/>
              </a:ext>
            </a:extLst>
          </p:cNvPr>
          <p:cNvGrpSpPr/>
          <p:nvPr/>
        </p:nvGrpSpPr>
        <p:grpSpPr>
          <a:xfrm>
            <a:off x="-27709" y="3083"/>
            <a:ext cx="12219709" cy="6854918"/>
            <a:chOff x="-27709" y="3083"/>
            <a:chExt cx="12219709" cy="6854918"/>
          </a:xfrm>
        </p:grpSpPr>
        <p:sp>
          <p:nvSpPr>
            <p:cNvPr id="7" name="Rectangle: Single Corner Rounded 6">
              <a:extLst>
                <a:ext uri="{FF2B5EF4-FFF2-40B4-BE49-F238E27FC236}">
                  <a16:creationId xmlns:a16="http://schemas.microsoft.com/office/drawing/2014/main" id="{4BC38701-B7F4-A565-98DB-8085972E8B9E}"/>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8" name="TextBox 7">
              <a:extLst>
                <a:ext uri="{FF2B5EF4-FFF2-40B4-BE49-F238E27FC236}">
                  <a16:creationId xmlns:a16="http://schemas.microsoft.com/office/drawing/2014/main" id="{4853ACE7-E6BC-88EF-2B10-784603A058AA}"/>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Century Gothic" panose="020B0502020202020204" pitchFamily="34" charset="0"/>
                </a:rPr>
                <a:t>Problem/Opportunity Statement</a:t>
              </a:r>
              <a:endParaRPr lang="en-CA" sz="2800">
                <a:solidFill>
                  <a:schemeClr val="bg1"/>
                </a:solidFill>
                <a:latin typeface="Century Gothic" panose="020B0502020202020204" pitchFamily="34" charset="0"/>
              </a:endParaRPr>
            </a:p>
          </p:txBody>
        </p:sp>
        <p:pic>
          <p:nvPicPr>
            <p:cNvPr id="9" name="Picture 8">
              <a:extLst>
                <a:ext uri="{FF2B5EF4-FFF2-40B4-BE49-F238E27FC236}">
                  <a16:creationId xmlns:a16="http://schemas.microsoft.com/office/drawing/2014/main" id="{21306231-3425-C590-4E33-23D04643A81A}"/>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0" name="Picture 9">
              <a:extLst>
                <a:ext uri="{FF2B5EF4-FFF2-40B4-BE49-F238E27FC236}">
                  <a16:creationId xmlns:a16="http://schemas.microsoft.com/office/drawing/2014/main" id="{F73DEE80-5C38-24E4-AA96-E1EC0F9807AE}"/>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1" name="Flowchart: Terminator 10">
              <a:extLst>
                <a:ext uri="{FF2B5EF4-FFF2-40B4-BE49-F238E27FC236}">
                  <a16:creationId xmlns:a16="http://schemas.microsoft.com/office/drawing/2014/main" id="{18E55784-E7BF-F7D6-C0EC-13016D0069BC}"/>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cs typeface="Levenim MT" panose="02010502060101010101" pitchFamily="2" charset="-79"/>
              </a:endParaRPr>
            </a:p>
          </p:txBody>
        </p:sp>
      </p:grpSp>
      <p:sp>
        <p:nvSpPr>
          <p:cNvPr id="13" name="TextBox 12">
            <a:extLst>
              <a:ext uri="{FF2B5EF4-FFF2-40B4-BE49-F238E27FC236}">
                <a16:creationId xmlns:a16="http://schemas.microsoft.com/office/drawing/2014/main" id="{5D317AA6-DF8F-77CC-016F-81AD496B138B}"/>
              </a:ext>
            </a:extLst>
          </p:cNvPr>
          <p:cNvSpPr txBox="1"/>
          <p:nvPr/>
        </p:nvSpPr>
        <p:spPr>
          <a:xfrm>
            <a:off x="519238" y="1340709"/>
            <a:ext cx="10970496" cy="1142108"/>
          </a:xfrm>
          <a:prstGeom prst="rect">
            <a:avLst/>
          </a:prstGeom>
          <a:noFill/>
        </p:spPr>
        <p:txBody>
          <a:bodyPr wrap="square" rtlCol="0">
            <a:spAutoFit/>
          </a:bodyPr>
          <a:lstStyle/>
          <a:p>
            <a:pPr lvl="0" indent="12700">
              <a:lnSpc>
                <a:spcPct val="107000"/>
              </a:lnSpc>
              <a:spcAft>
                <a:spcPts val="800"/>
              </a:spcAft>
              <a:tabLst>
                <a:tab pos="0" algn="l"/>
              </a:tabLst>
            </a:pPr>
            <a:r>
              <a:rPr lang="en-US" sz="200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Briefly state the problem you want to solve or the opportunity you want to realize.</a:t>
            </a:r>
          </a:p>
          <a:p>
            <a:pPr marL="0" marR="0" lvl="0" indent="12700" algn="l" defTabSz="914400" rtl="0" eaLnBrk="1" fontAlgn="auto" latinLnBrk="0" hangingPunct="1">
              <a:lnSpc>
                <a:spcPct val="100000"/>
              </a:lnSpc>
              <a:spcBef>
                <a:spcPts val="0"/>
              </a:spcBef>
              <a:spcAft>
                <a:spcPts val="800"/>
              </a:spcAft>
              <a:buClrTx/>
              <a:buSzTx/>
              <a:buFontTx/>
              <a:buNone/>
              <a:tabLst>
                <a:tab pos="0" algn="l"/>
              </a:tabLst>
              <a:defRPr/>
            </a:pPr>
            <a:r>
              <a:rPr kumimoji="0" lang="en-US" sz="1400" b="1" i="0" u="none" strike="noStrike" kern="1200" cap="none" spc="0" normalizeH="0" baseline="0" noProof="0">
                <a:ln>
                  <a:noFill/>
                </a:ln>
                <a:solidFill>
                  <a:srgbClr val="5D6E1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Example</a:t>
            </a:r>
            <a:r>
              <a:rPr kumimoji="0" lang="en-US" sz="1400" b="1" i="0" u="none" strike="noStrike" kern="1200" cap="none" spc="0" normalizeH="0" baseline="0" noProof="0">
                <a:ln>
                  <a:noFill/>
                </a:ln>
                <a:solidFill>
                  <a:srgbClr val="5D6E1E"/>
                </a:solidFill>
                <a:effectLst/>
                <a:uLnTx/>
                <a:uFillTx/>
                <a:latin typeface="Century Gothic" panose="020B0502020202020204" pitchFamily="34" charset="0"/>
                <a:ea typeface="Times New Roman" panose="02020603050405020304" pitchFamily="18" charset="0"/>
                <a:cs typeface="Times New Roman"/>
              </a:rPr>
              <a:t>: Surgical Tray Optimization</a:t>
            </a:r>
            <a:endParaRPr kumimoji="0" lang="en-CA" sz="1400" b="0" i="0" u="none" strike="noStrike" kern="1200" cap="none" spc="0" normalizeH="0" baseline="0" noProof="0">
              <a:ln>
                <a:noFill/>
              </a:ln>
              <a:solidFill>
                <a:srgbClr val="5D6E1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indent="12700">
              <a:lnSpc>
                <a:spcPct val="107000"/>
              </a:lnSpc>
              <a:spcAft>
                <a:spcPts val="800"/>
              </a:spcAft>
              <a:tabLst>
                <a:tab pos="0" algn="l"/>
              </a:tabLst>
            </a:pPr>
            <a:endParaRPr lang="en-CA" sz="20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0845B211-52F7-B8C0-8CDF-66139AEDF77D}"/>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3</a:t>
            </a:r>
            <a:endParaRPr lang="en-CA" sz="1600">
              <a:latin typeface="Inter Light" panose="02000503000000020004" pitchFamily="2"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9908297A-DC10-1B72-0130-C5E0F3A14480}"/>
              </a:ext>
            </a:extLst>
          </p:cNvPr>
          <p:cNvSpPr>
            <a:spLocks noGrp="1"/>
          </p:cNvSpPr>
          <p:nvPr>
            <p:ph type="sldNum" sz="quarter" idx="12"/>
          </p:nvPr>
        </p:nvSpPr>
        <p:spPr>
          <a:xfrm>
            <a:off x="8243248" y="6356350"/>
            <a:ext cx="3110552" cy="365125"/>
          </a:xfrm>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29</a:t>
            </a:fld>
            <a:endParaRPr lang="en-CA"/>
          </a:p>
        </p:txBody>
      </p:sp>
    </p:spTree>
    <p:extLst>
      <p:ext uri="{BB962C8B-B14F-4D97-AF65-F5344CB8AC3E}">
        <p14:creationId xmlns:p14="http://schemas.microsoft.com/office/powerpoint/2010/main" val="257464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193AED7D-10F2-426C-A322-BABCBCBDF723}"/>
              </a:ext>
            </a:extLst>
          </p:cNvPr>
          <p:cNvSpPr/>
          <p:nvPr/>
        </p:nvSpPr>
        <p:spPr>
          <a:xfrm flipV="1">
            <a:off x="-27708" y="3082"/>
            <a:ext cx="3797604" cy="6237296"/>
          </a:xfrm>
          <a:prstGeom prst="round1Rect">
            <a:avLst>
              <a:gd name="adj" fmla="val 22013"/>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CA" dirty="0"/>
          </a:p>
        </p:txBody>
      </p:sp>
      <p:sp>
        <p:nvSpPr>
          <p:cNvPr id="17" name="TextBox 16">
            <a:extLst>
              <a:ext uri="{FF2B5EF4-FFF2-40B4-BE49-F238E27FC236}">
                <a16:creationId xmlns:a16="http://schemas.microsoft.com/office/drawing/2014/main" id="{E55F1C7F-AC71-4B7B-9362-8E8E9E0A6DEB}"/>
              </a:ext>
            </a:extLst>
          </p:cNvPr>
          <p:cNvSpPr txBox="1"/>
          <p:nvPr/>
        </p:nvSpPr>
        <p:spPr>
          <a:xfrm>
            <a:off x="404955" y="5025661"/>
            <a:ext cx="2755340" cy="646331"/>
          </a:xfrm>
          <a:prstGeom prst="rect">
            <a:avLst/>
          </a:prstGeom>
          <a:noFill/>
        </p:spPr>
        <p:txBody>
          <a:bodyPr wrap="square" rtlCol="0">
            <a:spAutoFit/>
          </a:bodyPr>
          <a:lstStyle/>
          <a:p>
            <a:r>
              <a:rPr lang="en-US" sz="3600">
                <a:solidFill>
                  <a:schemeClr val="bg1"/>
                </a:solidFill>
                <a:latin typeface="Bahnschrift SemiBold" panose="020B0502040204020203" pitchFamily="34" charset="0"/>
              </a:rPr>
              <a:t>NAVIGATION</a:t>
            </a:r>
            <a:endParaRPr lang="en-CA" sz="3600">
              <a:solidFill>
                <a:schemeClr val="bg1"/>
              </a:solidFill>
              <a:latin typeface="Bahnschrift SemiBold" panose="020B0502040204020203" pitchFamily="34" charset="0"/>
            </a:endParaRPr>
          </a:p>
        </p:txBody>
      </p:sp>
      <p:pic>
        <p:nvPicPr>
          <p:cNvPr id="19" name="Picture 18">
            <a:extLst>
              <a:ext uri="{FF2B5EF4-FFF2-40B4-BE49-F238E27FC236}">
                <a16:creationId xmlns:a16="http://schemas.microsoft.com/office/drawing/2014/main" id="{2076BE2B-6DA0-4106-8BDB-BC7140BBFDDD}"/>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22" name="Oval 21">
            <a:hlinkClick r:id="rId4" action="ppaction://hlinksldjump"/>
            <a:extLst>
              <a:ext uri="{FF2B5EF4-FFF2-40B4-BE49-F238E27FC236}">
                <a16:creationId xmlns:a16="http://schemas.microsoft.com/office/drawing/2014/main" id="{B690F6AE-6BA3-4252-AF09-4244BA7EB595}"/>
              </a:ext>
            </a:extLst>
          </p:cNvPr>
          <p:cNvSpPr/>
          <p:nvPr/>
        </p:nvSpPr>
        <p:spPr>
          <a:xfrm>
            <a:off x="4201496" y="322511"/>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1</a:t>
            </a:r>
            <a:endParaRPr lang="en-CA" sz="1600">
              <a:latin typeface="Inter Light" panose="02000503000000020004" pitchFamily="2" charset="0"/>
              <a:ea typeface="Inter Light" panose="02000503000000020004" pitchFamily="2" charset="0"/>
            </a:endParaRPr>
          </a:p>
        </p:txBody>
      </p:sp>
      <p:sp>
        <p:nvSpPr>
          <p:cNvPr id="23" name="Oval 22">
            <a:hlinkClick r:id="rId4" action="ppaction://hlinksldjump"/>
            <a:extLst>
              <a:ext uri="{FF2B5EF4-FFF2-40B4-BE49-F238E27FC236}">
                <a16:creationId xmlns:a16="http://schemas.microsoft.com/office/drawing/2014/main" id="{FD692C6F-C961-4FF9-9C37-094B4F90DD46}"/>
              </a:ext>
            </a:extLst>
          </p:cNvPr>
          <p:cNvSpPr/>
          <p:nvPr/>
        </p:nvSpPr>
        <p:spPr>
          <a:xfrm>
            <a:off x="4201496" y="10051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2</a:t>
            </a:r>
            <a:endParaRPr lang="en-CA" sz="1600">
              <a:latin typeface="Inter Light" panose="02000503000000020004" pitchFamily="2" charset="0"/>
              <a:ea typeface="Inter Light" panose="02000503000000020004" pitchFamily="2" charset="0"/>
            </a:endParaRPr>
          </a:p>
        </p:txBody>
      </p:sp>
      <p:sp>
        <p:nvSpPr>
          <p:cNvPr id="24" name="Oval 23">
            <a:hlinkClick r:id="rId5" action="ppaction://hlinksldjump"/>
            <a:extLst>
              <a:ext uri="{FF2B5EF4-FFF2-40B4-BE49-F238E27FC236}">
                <a16:creationId xmlns:a16="http://schemas.microsoft.com/office/drawing/2014/main" id="{F9B75CA6-86BA-46DE-A346-DF7CC2547935}"/>
              </a:ext>
            </a:extLst>
          </p:cNvPr>
          <p:cNvSpPr/>
          <p:nvPr/>
        </p:nvSpPr>
        <p:spPr>
          <a:xfrm>
            <a:off x="4191595" y="1702058"/>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3</a:t>
            </a:r>
            <a:endParaRPr lang="en-CA" sz="1600">
              <a:latin typeface="Inter Light" panose="02000503000000020004" pitchFamily="2" charset="0"/>
              <a:ea typeface="Inter Light" panose="02000503000000020004" pitchFamily="2" charset="0"/>
            </a:endParaRPr>
          </a:p>
        </p:txBody>
      </p:sp>
      <p:sp>
        <p:nvSpPr>
          <p:cNvPr id="25" name="Oval 24">
            <a:hlinkClick r:id="rId6" action="ppaction://hlinksldjump"/>
            <a:extLst>
              <a:ext uri="{FF2B5EF4-FFF2-40B4-BE49-F238E27FC236}">
                <a16:creationId xmlns:a16="http://schemas.microsoft.com/office/drawing/2014/main" id="{9853C309-481E-4737-982A-88BEC8C59802}"/>
              </a:ext>
            </a:extLst>
          </p:cNvPr>
          <p:cNvSpPr/>
          <p:nvPr/>
        </p:nvSpPr>
        <p:spPr>
          <a:xfrm>
            <a:off x="4191596" y="256515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4</a:t>
            </a:r>
            <a:endParaRPr lang="en-CA" sz="1600">
              <a:latin typeface="Inter Light" panose="02000503000000020004" pitchFamily="2" charset="0"/>
              <a:ea typeface="Inter Light" panose="02000503000000020004" pitchFamily="2" charset="0"/>
            </a:endParaRPr>
          </a:p>
        </p:txBody>
      </p:sp>
      <p:sp>
        <p:nvSpPr>
          <p:cNvPr id="26" name="Oval 25">
            <a:hlinkClick r:id="rId7" action="ppaction://hlinksldjump"/>
            <a:extLst>
              <a:ext uri="{FF2B5EF4-FFF2-40B4-BE49-F238E27FC236}">
                <a16:creationId xmlns:a16="http://schemas.microsoft.com/office/drawing/2014/main" id="{9BED8140-ACAE-4FFF-9E13-A53AF148C303}"/>
              </a:ext>
            </a:extLst>
          </p:cNvPr>
          <p:cNvSpPr/>
          <p:nvPr/>
        </p:nvSpPr>
        <p:spPr>
          <a:xfrm>
            <a:off x="4191597" y="3342958"/>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5</a:t>
            </a:r>
            <a:endParaRPr lang="en-CA" sz="1600">
              <a:latin typeface="Inter Light" panose="02000503000000020004" pitchFamily="2" charset="0"/>
              <a:ea typeface="Inter Light" panose="02000503000000020004" pitchFamily="2" charset="0"/>
            </a:endParaRPr>
          </a:p>
        </p:txBody>
      </p:sp>
      <p:sp>
        <p:nvSpPr>
          <p:cNvPr id="27" name="Oval 26">
            <a:hlinkClick r:id="rId8" action="ppaction://hlinksldjump"/>
            <a:extLst>
              <a:ext uri="{FF2B5EF4-FFF2-40B4-BE49-F238E27FC236}">
                <a16:creationId xmlns:a16="http://schemas.microsoft.com/office/drawing/2014/main" id="{8BC981CA-B28C-4BB4-A791-DDEA4457F0BF}"/>
              </a:ext>
            </a:extLst>
          </p:cNvPr>
          <p:cNvSpPr/>
          <p:nvPr/>
        </p:nvSpPr>
        <p:spPr>
          <a:xfrm>
            <a:off x="4201919" y="4185412"/>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6</a:t>
            </a:r>
            <a:endParaRPr lang="en-CA" sz="1600">
              <a:latin typeface="Inter Light" panose="02000503000000020004" pitchFamily="2" charset="0"/>
              <a:ea typeface="Inter Light" panose="02000503000000020004" pitchFamily="2" charset="0"/>
            </a:endParaRPr>
          </a:p>
        </p:txBody>
      </p:sp>
      <p:sp>
        <p:nvSpPr>
          <p:cNvPr id="28" name="Oval 27">
            <a:hlinkClick r:id="" action="ppaction://noaction"/>
            <a:extLst>
              <a:ext uri="{FF2B5EF4-FFF2-40B4-BE49-F238E27FC236}">
                <a16:creationId xmlns:a16="http://schemas.microsoft.com/office/drawing/2014/main" id="{A4808472-F764-4BF1-B9AF-A0097DE35B17}"/>
              </a:ext>
            </a:extLst>
          </p:cNvPr>
          <p:cNvSpPr/>
          <p:nvPr/>
        </p:nvSpPr>
        <p:spPr>
          <a:xfrm>
            <a:off x="4201496" y="4815205"/>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7</a:t>
            </a:r>
            <a:endParaRPr lang="en-CA" sz="1600">
              <a:latin typeface="Inter Light" panose="02000503000000020004" pitchFamily="2" charset="0"/>
              <a:ea typeface="Inter Light" panose="02000503000000020004" pitchFamily="2" charset="0"/>
            </a:endParaRPr>
          </a:p>
        </p:txBody>
      </p:sp>
      <p:sp>
        <p:nvSpPr>
          <p:cNvPr id="29" name="Oval 28">
            <a:hlinkClick r:id="rId9" action="ppaction://hlinksldjump"/>
            <a:extLst>
              <a:ext uri="{FF2B5EF4-FFF2-40B4-BE49-F238E27FC236}">
                <a16:creationId xmlns:a16="http://schemas.microsoft.com/office/drawing/2014/main" id="{5F59ADB6-CADB-4A3A-8DEE-C3B59FD4013D}"/>
              </a:ext>
            </a:extLst>
          </p:cNvPr>
          <p:cNvSpPr/>
          <p:nvPr/>
        </p:nvSpPr>
        <p:spPr>
          <a:xfrm>
            <a:off x="4201496" y="5512057"/>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8</a:t>
            </a:r>
            <a:endParaRPr lang="en-CA" sz="1600">
              <a:latin typeface="Inter Light" panose="02000503000000020004" pitchFamily="2" charset="0"/>
              <a:ea typeface="Inter Light" panose="02000503000000020004" pitchFamily="2" charset="0"/>
            </a:endParaRPr>
          </a:p>
        </p:txBody>
      </p:sp>
      <p:cxnSp>
        <p:nvCxnSpPr>
          <p:cNvPr id="4" name="Straight Connector 3">
            <a:extLst>
              <a:ext uri="{FF2B5EF4-FFF2-40B4-BE49-F238E27FC236}">
                <a16:creationId xmlns:a16="http://schemas.microsoft.com/office/drawing/2014/main" id="{6AE43C9B-0E7A-41AE-814B-1001540B95F7}"/>
              </a:ext>
            </a:extLst>
          </p:cNvPr>
          <p:cNvCxnSpPr>
            <a:cxnSpLocks/>
          </p:cNvCxnSpPr>
          <p:nvPr/>
        </p:nvCxnSpPr>
        <p:spPr>
          <a:xfrm>
            <a:off x="4780547" y="900853"/>
            <a:ext cx="6593305" cy="0"/>
          </a:xfrm>
          <a:prstGeom prst="line">
            <a:avLst/>
          </a:prstGeom>
          <a:ln>
            <a:solidFill>
              <a:srgbClr val="182F5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B10D498-CC8E-4FDA-9EE0-CBEA37284D75}"/>
              </a:ext>
            </a:extLst>
          </p:cNvPr>
          <p:cNvCxnSpPr>
            <a:cxnSpLocks/>
          </p:cNvCxnSpPr>
          <p:nvPr/>
        </p:nvCxnSpPr>
        <p:spPr>
          <a:xfrm>
            <a:off x="4780548" y="1569660"/>
            <a:ext cx="6593305" cy="0"/>
          </a:xfrm>
          <a:prstGeom prst="line">
            <a:avLst/>
          </a:prstGeom>
          <a:ln>
            <a:solidFill>
              <a:srgbClr val="182F5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F87889E-2719-456C-A778-10FFA9A51B41}"/>
              </a:ext>
            </a:extLst>
          </p:cNvPr>
          <p:cNvCxnSpPr>
            <a:cxnSpLocks/>
          </p:cNvCxnSpPr>
          <p:nvPr/>
        </p:nvCxnSpPr>
        <p:spPr>
          <a:xfrm>
            <a:off x="4780548" y="2440546"/>
            <a:ext cx="6593305" cy="0"/>
          </a:xfrm>
          <a:prstGeom prst="line">
            <a:avLst/>
          </a:prstGeom>
          <a:ln>
            <a:solidFill>
              <a:srgbClr val="182F5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219ABB8-97E4-4F30-BCFA-98A703A757B6}"/>
              </a:ext>
            </a:extLst>
          </p:cNvPr>
          <p:cNvCxnSpPr>
            <a:cxnSpLocks/>
          </p:cNvCxnSpPr>
          <p:nvPr/>
        </p:nvCxnSpPr>
        <p:spPr>
          <a:xfrm>
            <a:off x="4798194" y="3151752"/>
            <a:ext cx="6593305" cy="0"/>
          </a:xfrm>
          <a:prstGeom prst="line">
            <a:avLst/>
          </a:prstGeom>
          <a:ln>
            <a:solidFill>
              <a:srgbClr val="182F5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D050351-C1A1-4086-8C9E-AE6724F3752E}"/>
              </a:ext>
            </a:extLst>
          </p:cNvPr>
          <p:cNvCxnSpPr>
            <a:cxnSpLocks/>
          </p:cNvCxnSpPr>
          <p:nvPr/>
        </p:nvCxnSpPr>
        <p:spPr>
          <a:xfrm>
            <a:off x="4798194" y="4021270"/>
            <a:ext cx="6593305" cy="0"/>
          </a:xfrm>
          <a:prstGeom prst="line">
            <a:avLst/>
          </a:prstGeom>
          <a:ln>
            <a:solidFill>
              <a:srgbClr val="182F5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616817-39C3-4B50-9602-046A26D982B6}"/>
              </a:ext>
            </a:extLst>
          </p:cNvPr>
          <p:cNvCxnSpPr>
            <a:cxnSpLocks/>
          </p:cNvCxnSpPr>
          <p:nvPr/>
        </p:nvCxnSpPr>
        <p:spPr>
          <a:xfrm>
            <a:off x="4798194" y="4682214"/>
            <a:ext cx="6593305" cy="0"/>
          </a:xfrm>
          <a:prstGeom prst="line">
            <a:avLst/>
          </a:prstGeom>
          <a:ln>
            <a:solidFill>
              <a:srgbClr val="182F5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E93BDC-FFCD-404B-A88A-6E6366708621}"/>
              </a:ext>
            </a:extLst>
          </p:cNvPr>
          <p:cNvCxnSpPr>
            <a:cxnSpLocks/>
          </p:cNvCxnSpPr>
          <p:nvPr/>
        </p:nvCxnSpPr>
        <p:spPr>
          <a:xfrm>
            <a:off x="4798194" y="5361629"/>
            <a:ext cx="6593305" cy="0"/>
          </a:xfrm>
          <a:prstGeom prst="line">
            <a:avLst/>
          </a:prstGeom>
          <a:ln>
            <a:solidFill>
              <a:srgbClr val="182F5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DBA257-7EF2-44AE-8204-BF8577DCBEFB}"/>
              </a:ext>
            </a:extLst>
          </p:cNvPr>
          <p:cNvCxnSpPr>
            <a:cxnSpLocks/>
          </p:cNvCxnSpPr>
          <p:nvPr/>
        </p:nvCxnSpPr>
        <p:spPr>
          <a:xfrm>
            <a:off x="4830833" y="6150065"/>
            <a:ext cx="6593305" cy="0"/>
          </a:xfrm>
          <a:prstGeom prst="line">
            <a:avLst/>
          </a:prstGeom>
          <a:ln>
            <a:solidFill>
              <a:srgbClr val="182F5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ED9537D-26CE-4F9B-904A-8892E63C07BF}"/>
              </a:ext>
            </a:extLst>
          </p:cNvPr>
          <p:cNvSpPr txBox="1"/>
          <p:nvPr/>
        </p:nvSpPr>
        <p:spPr>
          <a:xfrm>
            <a:off x="10940716" y="516472"/>
            <a:ext cx="683684" cy="6032421"/>
          </a:xfrm>
          <a:prstGeom prst="rect">
            <a:avLst/>
          </a:prstGeom>
          <a:noFill/>
        </p:spPr>
        <p:txBody>
          <a:bodyPr wrap="square">
            <a:spAutoFit/>
          </a:bodyPr>
          <a:lstStyle/>
          <a:p>
            <a:pPr marL="342900" indent="-342900">
              <a:spcAft>
                <a:spcPts val="600"/>
              </a:spcAft>
              <a:tabLst>
                <a:tab pos="457200" algn="l"/>
              </a:tabLst>
            </a:pPr>
            <a:r>
              <a:rPr lang="en-CA" b="1" dirty="0">
                <a:solidFill>
                  <a:srgbClr val="182F51"/>
                </a:solidFill>
                <a:latin typeface="Levenim MT" panose="02010502060101010101" pitchFamily="2" charset="-79"/>
                <a:ea typeface="Inter Light" panose="02000503000000020004" pitchFamily="2" charset="0"/>
                <a:cs typeface="Levenim MT" panose="02010502060101010101" pitchFamily="2" charset="-79"/>
              </a:rPr>
              <a:t>4</a:t>
            </a:r>
            <a:endParaRPr lang="en-CA" sz="1800" b="1" dirty="0">
              <a:solidFill>
                <a:srgbClr val="182F51"/>
              </a:solidFill>
              <a:latin typeface="Levenim MT" panose="02010502060101010101" pitchFamily="2" charset="-79"/>
              <a:ea typeface="Inter Light" panose="02000503000000020004" pitchFamily="2" charset="0"/>
              <a:cs typeface="Levenim MT" panose="02010502060101010101" pitchFamily="2" charset="-79"/>
            </a:endParaRPr>
          </a:p>
          <a:p>
            <a:pPr marL="342900" indent="-342900">
              <a:spcAft>
                <a:spcPts val="600"/>
              </a:spcAft>
              <a:tabLst>
                <a:tab pos="457200" algn="l"/>
              </a:tabLst>
            </a:pPr>
            <a:endParaRPr lang="en-CA" sz="1800" b="1" dirty="0">
              <a:solidFill>
                <a:srgbClr val="182F51"/>
              </a:solidFill>
              <a:latin typeface="Levenim MT" panose="02010502060101010101" pitchFamily="2" charset="-79"/>
              <a:ea typeface="Inter Light" panose="02000503000000020004" pitchFamily="2" charset="0"/>
              <a:cs typeface="Levenim MT" panose="02010502060101010101" pitchFamily="2" charset="-79"/>
            </a:endParaRPr>
          </a:p>
          <a:p>
            <a:pPr marL="342900" indent="-342900">
              <a:spcAft>
                <a:spcPts val="600"/>
              </a:spcAft>
              <a:tabLst>
                <a:tab pos="457200" algn="l"/>
              </a:tabLst>
            </a:pPr>
            <a:r>
              <a:rPr lang="en-CA" b="1" dirty="0">
                <a:solidFill>
                  <a:srgbClr val="182F51"/>
                </a:solidFill>
                <a:latin typeface="Levenim MT" panose="02010502060101010101" pitchFamily="2" charset="-79"/>
                <a:ea typeface="Inter Light" panose="02000503000000020004" pitchFamily="2" charset="0"/>
                <a:cs typeface="Levenim MT" panose="02010502060101010101" pitchFamily="2" charset="-79"/>
              </a:rPr>
              <a:t>6</a:t>
            </a:r>
            <a:endPar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endParaRPr>
          </a:p>
          <a:p>
            <a:pPr marL="342900" indent="-342900">
              <a:spcAft>
                <a:spcPts val="600"/>
              </a:spcAft>
              <a:tabLst>
                <a:tab pos="457200" algn="l"/>
              </a:tabLst>
            </a:pPr>
            <a:endPar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endParaRPr>
          </a:p>
          <a:p>
            <a:pPr marL="342900" indent="-342900">
              <a:spcAft>
                <a:spcPts val="600"/>
              </a:spcAft>
              <a:tabLst>
                <a:tab pos="457200" algn="l"/>
              </a:tabLst>
            </a:pPr>
            <a:r>
              <a:rPr lang="en-CA" b="1" dirty="0">
                <a:solidFill>
                  <a:srgbClr val="182F51"/>
                </a:solidFill>
                <a:latin typeface="Levenim MT" panose="02010502060101010101" pitchFamily="2" charset="-79"/>
                <a:ea typeface="Inter Light" panose="02000503000000020004" pitchFamily="2" charset="0"/>
                <a:cs typeface="Levenim MT" panose="02010502060101010101" pitchFamily="2" charset="-79"/>
              </a:rPr>
              <a:t>7</a:t>
            </a:r>
            <a:endPar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endParaRPr>
          </a:p>
          <a:p>
            <a:pPr marL="342900" indent="-342900">
              <a:spcAft>
                <a:spcPts val="600"/>
              </a:spcAft>
              <a:tabLst>
                <a:tab pos="457200" algn="l"/>
              </a:tabLst>
            </a:pPr>
            <a:endPar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endParaRPr>
          </a:p>
          <a:p>
            <a:pPr marL="342900" indent="-342900">
              <a:spcAft>
                <a:spcPts val="600"/>
              </a:spcAft>
              <a:tabLst>
                <a:tab pos="457200" algn="l"/>
              </a:tabLst>
            </a:pPr>
            <a:r>
              <a:rPr lang="en-CA" b="1" dirty="0">
                <a:solidFill>
                  <a:srgbClr val="182F51"/>
                </a:solidFill>
                <a:latin typeface="Levenim MT" panose="02010502060101010101" pitchFamily="2" charset="-79"/>
                <a:ea typeface="Inter Light" panose="02000503000000020004" pitchFamily="2" charset="0"/>
                <a:cs typeface="Levenim MT" panose="02010502060101010101" pitchFamily="2" charset="-79"/>
              </a:rPr>
              <a:t>10</a:t>
            </a:r>
          </a:p>
          <a:p>
            <a:pPr marL="342900" indent="-342900">
              <a:spcAft>
                <a:spcPts val="600"/>
              </a:spcAft>
              <a:tabLst>
                <a:tab pos="457200" algn="l"/>
              </a:tabLst>
            </a:pPr>
            <a:endPar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endParaRPr>
          </a:p>
          <a:p>
            <a:pPr marL="342900" indent="-342900">
              <a:spcAft>
                <a:spcPts val="600"/>
              </a:spcAft>
              <a:tabLst>
                <a:tab pos="457200" algn="l"/>
              </a:tabLst>
            </a:pPr>
            <a:r>
              <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rPr>
              <a:t>12</a:t>
            </a:r>
          </a:p>
          <a:p>
            <a:pPr marL="342900" indent="-342900">
              <a:spcAft>
                <a:spcPts val="600"/>
              </a:spcAft>
              <a:tabLst>
                <a:tab pos="457200" algn="l"/>
              </a:tabLst>
            </a:pPr>
            <a:endPar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endParaRPr>
          </a:p>
          <a:p>
            <a:pPr marL="342900" indent="-342900">
              <a:spcAft>
                <a:spcPts val="600"/>
              </a:spcAft>
              <a:tabLst>
                <a:tab pos="457200" algn="l"/>
              </a:tabLst>
            </a:pPr>
            <a:r>
              <a:rPr lang="en-CA" b="1" dirty="0">
                <a:solidFill>
                  <a:srgbClr val="182F51"/>
                </a:solidFill>
                <a:latin typeface="Levenim MT" panose="02010502060101010101" pitchFamily="2" charset="-79"/>
                <a:ea typeface="Inter Light" panose="02000503000000020004" pitchFamily="2" charset="0"/>
                <a:cs typeface="Levenim MT" panose="02010502060101010101" pitchFamily="2" charset="-79"/>
              </a:rPr>
              <a:t>15</a:t>
            </a:r>
            <a:endPar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endParaRPr>
          </a:p>
          <a:p>
            <a:pPr marL="342900" indent="-342900">
              <a:spcAft>
                <a:spcPts val="600"/>
              </a:spcAft>
              <a:tabLst>
                <a:tab pos="457200" algn="l"/>
              </a:tabLst>
            </a:pPr>
            <a:endPar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endParaRPr>
          </a:p>
          <a:p>
            <a:pPr marL="342900" lvl="0" indent="-342900">
              <a:spcAft>
                <a:spcPts val="600"/>
              </a:spcAft>
              <a:tabLst>
                <a:tab pos="457200" algn="l"/>
              </a:tabLst>
            </a:pPr>
            <a:r>
              <a:rPr lang="en-CA" b="1" dirty="0">
                <a:solidFill>
                  <a:srgbClr val="182F51"/>
                </a:solidFill>
                <a:latin typeface="Levenim MT" panose="02010502060101010101" pitchFamily="2" charset="-79"/>
                <a:ea typeface="Inter Light" panose="02000503000000020004" pitchFamily="2" charset="0"/>
                <a:cs typeface="Levenim MT" panose="02010502060101010101" pitchFamily="2" charset="-79"/>
              </a:rPr>
              <a:t>17</a:t>
            </a:r>
          </a:p>
          <a:p>
            <a:pPr marL="342900" lvl="0" indent="-342900">
              <a:spcAft>
                <a:spcPts val="600"/>
              </a:spcAft>
              <a:tabLst>
                <a:tab pos="457200" algn="l"/>
              </a:tabLst>
            </a:pPr>
            <a:endParaRPr lang="en-CA" b="1" dirty="0">
              <a:solidFill>
                <a:srgbClr val="182F51"/>
              </a:solidFill>
              <a:latin typeface="Levenim MT" panose="02010502060101010101" pitchFamily="2" charset="-79"/>
              <a:ea typeface="Inter Light" panose="02000503000000020004" pitchFamily="2" charset="0"/>
              <a:cs typeface="Levenim MT" panose="02010502060101010101" pitchFamily="2" charset="-79"/>
            </a:endParaRPr>
          </a:p>
          <a:p>
            <a:pPr marL="342900" lvl="0" indent="-342900">
              <a:spcAft>
                <a:spcPts val="600"/>
              </a:spcAft>
              <a:tabLst>
                <a:tab pos="457200" algn="l"/>
              </a:tabLst>
            </a:pPr>
            <a:r>
              <a:rPr lang="en-CA" b="1" dirty="0">
                <a:solidFill>
                  <a:srgbClr val="182F51"/>
                </a:solidFill>
                <a:latin typeface="Levenim MT" panose="02010502060101010101" pitchFamily="2" charset="-79"/>
                <a:ea typeface="Inter Light" panose="02000503000000020004" pitchFamily="2" charset="0"/>
                <a:cs typeface="Levenim MT" panose="02010502060101010101" pitchFamily="2" charset="-79"/>
              </a:rPr>
              <a:t>19</a:t>
            </a:r>
          </a:p>
          <a:p>
            <a:pPr marL="342900" lvl="0" indent="-342900">
              <a:spcAft>
                <a:spcPts val="600"/>
              </a:spcAft>
              <a:tabLst>
                <a:tab pos="457200" algn="l"/>
              </a:tabLst>
            </a:pPr>
            <a:endPar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endParaRPr>
          </a:p>
          <a:p>
            <a:pPr marL="342900" lvl="0" indent="-342900">
              <a:spcAft>
                <a:spcPts val="600"/>
              </a:spcAft>
              <a:tabLst>
                <a:tab pos="457200" algn="l"/>
              </a:tabLst>
            </a:pPr>
            <a:r>
              <a:rPr lang="en-CA" sz="1800" b="1" dirty="0">
                <a:solidFill>
                  <a:srgbClr val="182F51"/>
                </a:solidFill>
                <a:effectLst/>
                <a:latin typeface="Levenim MT" panose="02010502060101010101" pitchFamily="2" charset="-79"/>
                <a:ea typeface="Inter Light" panose="02000503000000020004" pitchFamily="2" charset="0"/>
                <a:cs typeface="Levenim MT" panose="02010502060101010101" pitchFamily="2" charset="-79"/>
              </a:rPr>
              <a:t>23</a:t>
            </a:r>
          </a:p>
        </p:txBody>
      </p:sp>
      <p:sp>
        <p:nvSpPr>
          <p:cNvPr id="2" name="Rectangle 1">
            <a:hlinkClick r:id="rId4" action="ppaction://hlinksldjump"/>
            <a:extLst>
              <a:ext uri="{FF2B5EF4-FFF2-40B4-BE49-F238E27FC236}">
                <a16:creationId xmlns:a16="http://schemas.microsoft.com/office/drawing/2014/main" id="{D01DCD86-0584-4912-8C87-539CE66C841A}"/>
              </a:ext>
            </a:extLst>
          </p:cNvPr>
          <p:cNvSpPr/>
          <p:nvPr/>
        </p:nvSpPr>
        <p:spPr>
          <a:xfrm>
            <a:off x="4847989" y="421317"/>
            <a:ext cx="5395137" cy="33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82F51"/>
                </a:solidFill>
                <a:latin typeface="Levenim MT" panose="02010502060101010101" pitchFamily="2" charset="-79"/>
                <a:cs typeface="Levenim MT" panose="02010502060101010101" pitchFamily="2" charset="-79"/>
                <a:hlinkClick r:id="rId4" action="ppaction://hlinksldjump"/>
              </a:rPr>
              <a:t>Goal</a:t>
            </a:r>
            <a:endParaRPr lang="en-US" dirty="0">
              <a:solidFill>
                <a:srgbClr val="182F51"/>
              </a:solidFill>
              <a:latin typeface="Levenim MT" panose="02010502060101010101" pitchFamily="2" charset="-79"/>
              <a:cs typeface="Levenim MT" panose="02010502060101010101" pitchFamily="2" charset="-79"/>
            </a:endParaRPr>
          </a:p>
          <a:p>
            <a:r>
              <a:rPr lang="en-US" sz="1400" dirty="0">
                <a:solidFill>
                  <a:srgbClr val="182F51"/>
                </a:solidFill>
                <a:latin typeface="Levenim MT" panose="02010502060101010101" pitchFamily="2" charset="-79"/>
                <a:cs typeface="Levenim MT" panose="02010502060101010101" pitchFamily="2" charset="-79"/>
              </a:rPr>
              <a:t>Tool: </a:t>
            </a:r>
            <a:r>
              <a:rPr lang="en-US" sz="1400" dirty="0">
                <a:solidFill>
                  <a:srgbClr val="182F51"/>
                </a:solidFill>
                <a:latin typeface="Levenim MT" panose="02010502060101010101" pitchFamily="2" charset="-79"/>
                <a:ea typeface="Times New Roman" panose="02020603050405020304" pitchFamily="18" charset="0"/>
                <a:cs typeface="Levenim MT" panose="02010502060101010101" pitchFamily="2" charset="-79"/>
              </a:rPr>
              <a:t>SMART framework for goal setting</a:t>
            </a:r>
            <a:r>
              <a:rPr lang="en-US" sz="1400" dirty="0">
                <a:solidFill>
                  <a:srgbClr val="182F51"/>
                </a:solidFill>
                <a:latin typeface="Levenim MT" panose="02010502060101010101" pitchFamily="2" charset="-79"/>
                <a:cs typeface="Levenim MT" panose="02010502060101010101" pitchFamily="2" charset="-79"/>
              </a:rPr>
              <a:t> </a:t>
            </a:r>
            <a:endParaRPr lang="en-CA" sz="1400" dirty="0">
              <a:solidFill>
                <a:srgbClr val="182F51"/>
              </a:solidFill>
              <a:latin typeface="Levenim MT" panose="02010502060101010101" pitchFamily="2" charset="-79"/>
              <a:cs typeface="Levenim MT" panose="02010502060101010101" pitchFamily="2" charset="-79"/>
            </a:endParaRPr>
          </a:p>
        </p:txBody>
      </p:sp>
      <p:sp>
        <p:nvSpPr>
          <p:cNvPr id="35" name="Rectangle 34">
            <a:hlinkClick r:id="rId4" action="ppaction://hlinksldjump"/>
            <a:extLst>
              <a:ext uri="{FF2B5EF4-FFF2-40B4-BE49-F238E27FC236}">
                <a16:creationId xmlns:a16="http://schemas.microsoft.com/office/drawing/2014/main" id="{E027950D-27F4-448C-9FA0-BED452B9A7C8}"/>
              </a:ext>
            </a:extLst>
          </p:cNvPr>
          <p:cNvSpPr/>
          <p:nvPr/>
        </p:nvSpPr>
        <p:spPr>
          <a:xfrm>
            <a:off x="4852075" y="1072196"/>
            <a:ext cx="4181430" cy="317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rgbClr val="182F51"/>
                </a:solidFill>
                <a:latin typeface="Levenim MT" panose="02010502060101010101" pitchFamily="2" charset="-79"/>
                <a:ea typeface="Inter SemiBold" panose="02000503000000020004" pitchFamily="2" charset="0"/>
                <a:cs typeface="Levenim MT" panose="02010502060101010101" pitchFamily="2" charset="-79"/>
                <a:hlinkClick r:id="rId4" action="ppaction://hlinksldjump"/>
              </a:rPr>
              <a:t>Scope</a:t>
            </a:r>
            <a:endParaRPr lang="en-CA" dirty="0">
              <a:solidFill>
                <a:srgbClr val="182F51"/>
              </a:solidFill>
              <a:latin typeface="Levenim MT" panose="02010502060101010101" pitchFamily="2" charset="-79"/>
              <a:ea typeface="Inter SemiBold" panose="02000503000000020004" pitchFamily="2" charset="0"/>
              <a:cs typeface="Levenim MT" panose="02010502060101010101" pitchFamily="2" charset="-79"/>
            </a:endParaRPr>
          </a:p>
          <a:p>
            <a:r>
              <a:rPr lang="en-CA" sz="1400" dirty="0">
                <a:solidFill>
                  <a:srgbClr val="182F51"/>
                </a:solidFill>
                <a:latin typeface="Levenim MT" panose="02010502060101010101" pitchFamily="2" charset="-79"/>
                <a:ea typeface="Inter SemiBold" panose="02000503000000020004" pitchFamily="2" charset="0"/>
                <a:cs typeface="Levenim MT" panose="02010502060101010101" pitchFamily="2" charset="-79"/>
              </a:rPr>
              <a:t>Tool: Project &amp; Environmental Scope</a:t>
            </a:r>
          </a:p>
        </p:txBody>
      </p:sp>
      <p:sp>
        <p:nvSpPr>
          <p:cNvPr id="39" name="Rectangle 38">
            <a:hlinkClick r:id="rId5" action="ppaction://hlinksldjump"/>
            <a:extLst>
              <a:ext uri="{FF2B5EF4-FFF2-40B4-BE49-F238E27FC236}">
                <a16:creationId xmlns:a16="http://schemas.microsoft.com/office/drawing/2014/main" id="{09889000-170C-4F50-B0C7-6E053E4EEBF9}"/>
              </a:ext>
            </a:extLst>
          </p:cNvPr>
          <p:cNvSpPr/>
          <p:nvPr/>
        </p:nvSpPr>
        <p:spPr>
          <a:xfrm>
            <a:off x="4852075" y="1872604"/>
            <a:ext cx="6045319" cy="337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rgbClr val="182F51"/>
                </a:solidFill>
                <a:effectLst/>
                <a:latin typeface="Levenim MT" panose="02010502060101010101" pitchFamily="2" charset="-79"/>
                <a:ea typeface="Inter SemiBold" panose="02000503000000020004" pitchFamily="2" charset="0"/>
                <a:cs typeface="Levenim MT" panose="02010502060101010101" pitchFamily="2" charset="-79"/>
                <a:hlinkClick r:id="rId10" action="ppaction://hlinksldjump"/>
              </a:rPr>
              <a:t>Problem/opportunity statement</a:t>
            </a:r>
            <a:endParaRPr lang="en-CA" sz="1400" dirty="0">
              <a:solidFill>
                <a:srgbClr val="182F51"/>
              </a:solidFill>
              <a:effectLst/>
              <a:latin typeface="Levenim MT" panose="02010502060101010101" pitchFamily="2" charset="-79"/>
              <a:ea typeface="Inter SemiBold" panose="02000503000000020004" pitchFamily="2" charset="0"/>
              <a:cs typeface="Levenim MT" panose="02010502060101010101" pitchFamily="2" charset="-79"/>
            </a:endParaRPr>
          </a:p>
          <a:p>
            <a:r>
              <a:rPr lang="en-CA" sz="1400" dirty="0">
                <a:solidFill>
                  <a:srgbClr val="182F51"/>
                </a:solidFill>
                <a:latin typeface="Levenim MT" panose="02010502060101010101" pitchFamily="2" charset="-79"/>
                <a:ea typeface="Inter SemiBold" panose="02000503000000020004" pitchFamily="2" charset="0"/>
                <a:cs typeface="Levenim MT" panose="02010502060101010101" pitchFamily="2" charset="-79"/>
              </a:rPr>
              <a:t>Tool: </a:t>
            </a:r>
            <a:r>
              <a:rPr lang="en-US" sz="1400" dirty="0">
                <a:solidFill>
                  <a:srgbClr val="182F51"/>
                </a:solidFill>
                <a:latin typeface="Levenim MT" panose="02010502060101010101" pitchFamily="2" charset="-79"/>
                <a:cs typeface="Levenim MT" panose="02010502060101010101" pitchFamily="2" charset="-79"/>
              </a:rPr>
              <a:t>Sustainable Health Systems Principles</a:t>
            </a:r>
          </a:p>
          <a:p>
            <a:r>
              <a:rPr lang="en-CA" sz="1400" dirty="0">
                <a:solidFill>
                  <a:srgbClr val="182F51"/>
                </a:solidFill>
                <a:latin typeface="Levenim MT" panose="02010502060101010101" pitchFamily="2" charset="-79"/>
                <a:ea typeface="Inter SemiBold" panose="02000503000000020004" pitchFamily="2" charset="0"/>
                <a:cs typeface="Levenim MT" panose="02010502060101010101" pitchFamily="2" charset="-79"/>
              </a:rPr>
              <a:t>Tool: </a:t>
            </a:r>
            <a:r>
              <a:rPr lang="en-US" sz="1400" dirty="0">
                <a:solidFill>
                  <a:srgbClr val="182F51"/>
                </a:solidFill>
                <a:latin typeface="Levenim MT" panose="02010502060101010101" pitchFamily="2" charset="-79"/>
                <a:cs typeface="Levenim MT" panose="02010502060101010101" pitchFamily="2" charset="-79"/>
              </a:rPr>
              <a:t>5W2H Method </a:t>
            </a:r>
            <a:endParaRPr lang="en-CA" dirty="0">
              <a:solidFill>
                <a:srgbClr val="182F51"/>
              </a:solidFill>
              <a:latin typeface="Levenim MT" panose="02010502060101010101" pitchFamily="2" charset="-79"/>
              <a:ea typeface="Inter SemiBold" panose="02000503000000020004" pitchFamily="2" charset="0"/>
              <a:cs typeface="Levenim MT" panose="02010502060101010101" pitchFamily="2" charset="-79"/>
            </a:endParaRPr>
          </a:p>
        </p:txBody>
      </p:sp>
      <p:sp>
        <p:nvSpPr>
          <p:cNvPr id="40" name="Rectangle 39">
            <a:hlinkClick r:id="rId6" action="ppaction://hlinksldjump"/>
            <a:extLst>
              <a:ext uri="{FF2B5EF4-FFF2-40B4-BE49-F238E27FC236}">
                <a16:creationId xmlns:a16="http://schemas.microsoft.com/office/drawing/2014/main" id="{8F4F793D-A2B8-4007-881D-0396D2EE9D83}"/>
              </a:ext>
            </a:extLst>
          </p:cNvPr>
          <p:cNvSpPr/>
          <p:nvPr/>
        </p:nvSpPr>
        <p:spPr>
          <a:xfrm>
            <a:off x="4852075" y="2624749"/>
            <a:ext cx="4181430" cy="35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solidFill>
                  <a:srgbClr val="182F51"/>
                </a:solidFill>
                <a:effectLst/>
                <a:latin typeface="Levenim MT" panose="02010502060101010101" pitchFamily="2" charset="-79"/>
                <a:ea typeface="Inter SemiBold" panose="02000503000000020004" pitchFamily="2" charset="0"/>
                <a:cs typeface="Levenim MT" panose="02010502060101010101" pitchFamily="2" charset="-79"/>
                <a:hlinkClick r:id="rId6" action="ppaction://hlinksldjump"/>
              </a:rPr>
              <a:t>Current state of the system/process</a:t>
            </a:r>
            <a:endParaRPr lang="en-CA">
              <a:solidFill>
                <a:srgbClr val="182F51"/>
              </a:solidFill>
              <a:effectLst/>
              <a:latin typeface="Levenim MT" panose="02010502060101010101" pitchFamily="2" charset="-79"/>
              <a:ea typeface="Inter SemiBold" panose="02000503000000020004" pitchFamily="2" charset="0"/>
              <a:cs typeface="Levenim MT" panose="02010502060101010101" pitchFamily="2" charset="-79"/>
            </a:endParaRPr>
          </a:p>
          <a:p>
            <a:r>
              <a:rPr lang="en-CA" sz="1400">
                <a:solidFill>
                  <a:srgbClr val="182F51"/>
                </a:solidFill>
                <a:latin typeface="Levenim MT" panose="02010502060101010101" pitchFamily="2" charset="-79"/>
                <a:ea typeface="Inter SemiBold" panose="02000503000000020004" pitchFamily="2" charset="0"/>
                <a:cs typeface="Levenim MT" panose="02010502060101010101" pitchFamily="2" charset="-79"/>
              </a:rPr>
              <a:t>Tool: Process Map</a:t>
            </a:r>
          </a:p>
        </p:txBody>
      </p:sp>
      <p:sp>
        <p:nvSpPr>
          <p:cNvPr id="41" name="Rectangle 40">
            <a:hlinkClick r:id="rId7" action="ppaction://hlinksldjump"/>
            <a:extLst>
              <a:ext uri="{FF2B5EF4-FFF2-40B4-BE49-F238E27FC236}">
                <a16:creationId xmlns:a16="http://schemas.microsoft.com/office/drawing/2014/main" id="{3A6500DE-8E2A-4E23-8EDB-492F458BD065}"/>
              </a:ext>
            </a:extLst>
          </p:cNvPr>
          <p:cNvSpPr/>
          <p:nvPr/>
        </p:nvSpPr>
        <p:spPr>
          <a:xfrm>
            <a:off x="4852075" y="3401315"/>
            <a:ext cx="6045319" cy="396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solidFill>
                  <a:srgbClr val="182F51"/>
                </a:solidFill>
                <a:effectLst/>
                <a:latin typeface="Levenim MT" panose="02010502060101010101" pitchFamily="2" charset="-79"/>
                <a:ea typeface="Inter SemiBold" panose="02000503000000020004" pitchFamily="2" charset="0"/>
                <a:cs typeface="Levenim MT" panose="02010502060101010101" pitchFamily="2" charset="-79"/>
                <a:hlinkClick r:id="rId7" action="ppaction://hlinksldjump"/>
              </a:rPr>
              <a:t>Root cause analysis</a:t>
            </a:r>
            <a:endParaRPr lang="en-CA">
              <a:solidFill>
                <a:srgbClr val="182F51"/>
              </a:solidFill>
              <a:effectLst/>
              <a:latin typeface="Levenim MT" panose="02010502060101010101" pitchFamily="2" charset="-79"/>
              <a:ea typeface="Inter SemiBold" panose="02000503000000020004" pitchFamily="2" charset="0"/>
              <a:cs typeface="Levenim MT" panose="02010502060101010101"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rgbClr val="182F51"/>
                </a:solidFill>
                <a:effectLst/>
                <a:uLnTx/>
                <a:uFillTx/>
                <a:latin typeface="Levenim MT" panose="02010502060101010101" pitchFamily="2" charset="-79"/>
                <a:ea typeface="Inter SemiBold" panose="02000503000000020004" pitchFamily="2" charset="0"/>
                <a:cs typeface="Levenim MT" panose="02010502060101010101" pitchFamily="2" charset="-79"/>
              </a:rPr>
              <a:t>Tool: </a:t>
            </a:r>
            <a:r>
              <a:rPr kumimoji="0" lang="en-US" sz="1400" b="0" i="0" u="none" strike="noStrike" kern="1200" cap="none" spc="0" normalizeH="0" baseline="0" noProof="0">
                <a:ln>
                  <a:noFill/>
                </a:ln>
                <a:solidFill>
                  <a:srgbClr val="182F51"/>
                </a:solidFill>
                <a:effectLst/>
                <a:uLnTx/>
                <a:uFillTx/>
                <a:latin typeface="Levenim MT" panose="02010502060101010101" pitchFamily="2" charset="-79"/>
                <a:ea typeface="+mn-ea"/>
                <a:cs typeface="Levenim MT" panose="02010502060101010101" pitchFamily="2" charset="-79"/>
              </a:rPr>
              <a:t>5 Why’s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rgbClr val="182F51"/>
                </a:solidFill>
                <a:effectLst/>
                <a:uLnTx/>
                <a:uFillTx/>
                <a:latin typeface="Levenim MT" panose="02010502060101010101" pitchFamily="2" charset="-79"/>
                <a:ea typeface="Inter SemiBold" panose="02000503000000020004" pitchFamily="2" charset="0"/>
                <a:cs typeface="Levenim MT" panose="02010502060101010101" pitchFamily="2" charset="-79"/>
              </a:rPr>
              <a:t>Tool: </a:t>
            </a:r>
            <a:r>
              <a:rPr kumimoji="0" lang="en-US" sz="1400" b="0" i="0" u="none" strike="noStrike" kern="1200" cap="none" spc="0" normalizeH="0" baseline="0" noProof="0">
                <a:ln>
                  <a:noFill/>
                </a:ln>
                <a:solidFill>
                  <a:srgbClr val="182F51"/>
                </a:solidFill>
                <a:effectLst/>
                <a:uLnTx/>
                <a:uFillTx/>
                <a:latin typeface="Levenim MT" panose="02010502060101010101" pitchFamily="2" charset="-79"/>
                <a:ea typeface="+mn-ea"/>
                <a:cs typeface="Levenim MT" panose="02010502060101010101" pitchFamily="2" charset="-79"/>
              </a:rPr>
              <a:t>Ishikawa Diagram</a:t>
            </a:r>
            <a:endParaRPr kumimoji="0" lang="en-CA" sz="1800" b="0" i="0" u="none" strike="noStrike" kern="1200" cap="none" spc="0" normalizeH="0" baseline="0" noProof="0">
              <a:ln>
                <a:noFill/>
              </a:ln>
              <a:solidFill>
                <a:srgbClr val="182F51"/>
              </a:solidFill>
              <a:effectLst/>
              <a:uLnTx/>
              <a:uFillTx/>
              <a:latin typeface="Levenim MT" panose="02010502060101010101" pitchFamily="2" charset="-79"/>
              <a:ea typeface="Inter SemiBold" panose="02000503000000020004" pitchFamily="2" charset="0"/>
              <a:cs typeface="Levenim MT" panose="02010502060101010101" pitchFamily="2" charset="-79"/>
            </a:endParaRPr>
          </a:p>
        </p:txBody>
      </p:sp>
      <p:sp>
        <p:nvSpPr>
          <p:cNvPr id="42" name="Rectangle 41">
            <a:hlinkClick r:id="rId8" action="ppaction://hlinksldjump"/>
            <a:extLst>
              <a:ext uri="{FF2B5EF4-FFF2-40B4-BE49-F238E27FC236}">
                <a16:creationId xmlns:a16="http://schemas.microsoft.com/office/drawing/2014/main" id="{DB110B0F-775E-467E-B6FF-B4C2798A2C4B}"/>
              </a:ext>
            </a:extLst>
          </p:cNvPr>
          <p:cNvSpPr/>
          <p:nvPr/>
        </p:nvSpPr>
        <p:spPr>
          <a:xfrm>
            <a:off x="4852075" y="4185933"/>
            <a:ext cx="5587184" cy="396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solidFill>
                  <a:srgbClr val="182F51"/>
                </a:solidFill>
                <a:effectLst/>
                <a:latin typeface="Levenim MT" panose="02010502060101010101" pitchFamily="2" charset="-79"/>
                <a:ea typeface="Inter SemiBold" panose="02000503000000020004" pitchFamily="2" charset="0"/>
                <a:cs typeface="Levenim MT" panose="02010502060101010101" pitchFamily="2" charset="-79"/>
                <a:hlinkClick r:id="rId8" action="ppaction://hlinksldjump"/>
              </a:rPr>
              <a:t>Design the improvement &amp; define change ideas</a:t>
            </a:r>
            <a:endParaRPr lang="en-CA">
              <a:solidFill>
                <a:srgbClr val="182F51"/>
              </a:solidFill>
              <a:effectLst/>
              <a:latin typeface="Levenim MT" panose="02010502060101010101" pitchFamily="2" charset="-79"/>
              <a:ea typeface="Inter SemiBold" panose="02000503000000020004" pitchFamily="2" charset="0"/>
              <a:cs typeface="Levenim MT" panose="02010502060101010101"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rgbClr val="182F51"/>
                </a:solidFill>
                <a:effectLst/>
                <a:uLnTx/>
                <a:uFillTx/>
                <a:latin typeface="Levenim MT" panose="02010502060101010101" pitchFamily="2" charset="-79"/>
                <a:ea typeface="Inter SemiBold" panose="02000503000000020004" pitchFamily="2" charset="0"/>
                <a:cs typeface="Levenim MT" panose="02010502060101010101" pitchFamily="2" charset="-79"/>
              </a:rPr>
              <a:t>Tool: Driver Diagram</a:t>
            </a:r>
          </a:p>
        </p:txBody>
      </p:sp>
      <p:sp>
        <p:nvSpPr>
          <p:cNvPr id="43" name="Rectangle 42">
            <a:hlinkClick r:id="" action="ppaction://noaction"/>
            <a:extLst>
              <a:ext uri="{FF2B5EF4-FFF2-40B4-BE49-F238E27FC236}">
                <a16:creationId xmlns:a16="http://schemas.microsoft.com/office/drawing/2014/main" id="{8A280F66-D287-45D9-8E3D-68646A47D501}"/>
              </a:ext>
            </a:extLst>
          </p:cNvPr>
          <p:cNvSpPr/>
          <p:nvPr/>
        </p:nvSpPr>
        <p:spPr>
          <a:xfrm>
            <a:off x="4852075" y="4852151"/>
            <a:ext cx="2755574" cy="396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CA">
                <a:solidFill>
                  <a:srgbClr val="182F51"/>
                </a:solidFill>
                <a:effectLst/>
                <a:latin typeface="Levenim MT"/>
                <a:ea typeface="Inter SemiBold" panose="02000503000000020004" pitchFamily="2" charset="0"/>
                <a:cs typeface="Levenim MT"/>
                <a:hlinkClick r:id="rId11" action="ppaction://hlinksldjump"/>
              </a:rPr>
              <a:t>Measure &amp; test impact</a:t>
            </a:r>
            <a:endParaRPr lang="en-CA">
              <a:solidFill>
                <a:srgbClr val="182F51"/>
              </a:solidFill>
              <a:effectLst/>
              <a:latin typeface="Levenim MT"/>
              <a:ea typeface="Inter SemiBold" panose="02000503000000020004" pitchFamily="2" charset="0"/>
              <a:cs typeface="Levenim MT"/>
            </a:endParaRPr>
          </a:p>
          <a:p>
            <a:pPr>
              <a:defRPr/>
            </a:pPr>
            <a:r>
              <a:rPr kumimoji="0" lang="en-CA" sz="1400" b="0" i="0" u="none" strike="noStrike" kern="1200" cap="none" spc="0" normalizeH="0" baseline="0" noProof="0">
                <a:ln>
                  <a:noFill/>
                </a:ln>
                <a:solidFill>
                  <a:srgbClr val="182F51"/>
                </a:solidFill>
                <a:effectLst/>
                <a:uLnTx/>
                <a:uFillTx/>
                <a:latin typeface="Levenim MT"/>
                <a:ea typeface="Inter SemiBold" panose="02000503000000020004" pitchFamily="2" charset="0"/>
                <a:cs typeface="Levenim MT"/>
              </a:rPr>
              <a:t>Tool: </a:t>
            </a:r>
            <a:r>
              <a:rPr lang="en-CA" sz="1400">
                <a:solidFill>
                  <a:srgbClr val="182F51"/>
                </a:solidFill>
                <a:latin typeface="Levenim MT"/>
                <a:ea typeface="Inter SemiBold" panose="02000503000000020004" pitchFamily="2" charset="0"/>
                <a:cs typeface="Levenim MT"/>
              </a:rPr>
              <a:t>Activity vs Impact Data</a:t>
            </a:r>
            <a:endParaRPr lang="en-CA" sz="1400" b="0" i="0" u="none" strike="noStrike" kern="1200" cap="none" spc="0" normalizeH="0" baseline="0" noProof="0">
              <a:ln>
                <a:noFill/>
              </a:ln>
              <a:solidFill>
                <a:srgbClr val="182F51"/>
              </a:solidFill>
              <a:effectLst/>
              <a:uLnTx/>
              <a:uFillTx/>
              <a:latin typeface="Levenim MT" panose="02010502060101010101" pitchFamily="2" charset="-79"/>
              <a:ea typeface="Inter SemiBold" panose="02000503000000020004" pitchFamily="2" charset="0"/>
              <a:cs typeface="Levenim MT" panose="02010502060101010101" pitchFamily="2" charset="-79"/>
            </a:endParaRPr>
          </a:p>
        </p:txBody>
      </p:sp>
      <p:sp>
        <p:nvSpPr>
          <p:cNvPr id="44" name="Rectangle 43">
            <a:hlinkClick r:id="rId9" action="ppaction://hlinksldjump"/>
            <a:extLst>
              <a:ext uri="{FF2B5EF4-FFF2-40B4-BE49-F238E27FC236}">
                <a16:creationId xmlns:a16="http://schemas.microsoft.com/office/drawing/2014/main" id="{5B37B4C0-58E3-4DDE-A004-6227AA259B16}"/>
              </a:ext>
            </a:extLst>
          </p:cNvPr>
          <p:cNvSpPr/>
          <p:nvPr/>
        </p:nvSpPr>
        <p:spPr>
          <a:xfrm>
            <a:off x="4842772" y="5549003"/>
            <a:ext cx="5911051" cy="396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rgbClr val="182F51"/>
                </a:solidFill>
                <a:effectLst/>
                <a:latin typeface="Levenim MT" panose="02010502060101010101" pitchFamily="2" charset="-79"/>
                <a:ea typeface="Inter SemiBold" panose="02000503000000020004" pitchFamily="2" charset="0"/>
                <a:cs typeface="Levenim MT" panose="02010502060101010101" pitchFamily="2" charset="-79"/>
                <a:hlinkClick r:id="rId9" action="ppaction://hlinksldjump"/>
              </a:rPr>
              <a:t>Embed &amp; spread</a:t>
            </a:r>
            <a:endParaRPr lang="en-CA" dirty="0">
              <a:solidFill>
                <a:srgbClr val="182F51"/>
              </a:solidFill>
              <a:effectLst/>
              <a:latin typeface="Levenim MT" panose="02010502060101010101" pitchFamily="2" charset="-79"/>
              <a:ea typeface="Inter SemiBold" panose="02000503000000020004" pitchFamily="2" charset="0"/>
              <a:cs typeface="Levenim MT" panose="02010502060101010101"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182F51"/>
                </a:solidFill>
                <a:effectLst/>
                <a:uLnTx/>
                <a:uFillTx/>
                <a:latin typeface="Levenim MT" panose="02010502060101010101" pitchFamily="2" charset="-79"/>
                <a:ea typeface="Inter SemiBold" panose="02000503000000020004" pitchFamily="2" charset="0"/>
                <a:cs typeface="Levenim MT" panose="02010502060101010101" pitchFamily="2" charset="-79"/>
              </a:rPr>
              <a:t>Tool: SBAR</a:t>
            </a:r>
          </a:p>
          <a:p>
            <a:pPr lvl="0">
              <a:defRPr/>
            </a:pPr>
            <a:r>
              <a:rPr lang="en-CA" sz="1400" dirty="0">
                <a:solidFill>
                  <a:srgbClr val="182F51"/>
                </a:solidFill>
                <a:latin typeface="Levenim MT" panose="02010502060101010101" pitchFamily="2" charset="-79"/>
                <a:ea typeface="Inter SemiBold" panose="02000503000000020004" pitchFamily="2" charset="0"/>
                <a:cs typeface="Levenim MT" panose="02010502060101010101" pitchFamily="2" charset="-79"/>
              </a:rPr>
              <a:t>Tool: </a:t>
            </a:r>
            <a:r>
              <a:rPr lang="en-US" sz="1400" dirty="0">
                <a:solidFill>
                  <a:srgbClr val="182F51"/>
                </a:solidFill>
                <a:latin typeface="Century Gothic" panose="020B0502020202020204" pitchFamily="34" charset="0"/>
              </a:rPr>
              <a:t>insights from climate psychology to health care</a:t>
            </a:r>
            <a:endParaRPr kumimoji="0" lang="en-CA" sz="1400" b="0" i="0" u="none" strike="noStrike" kern="1200" cap="none" spc="0" normalizeH="0" baseline="0" noProof="0" dirty="0">
              <a:ln>
                <a:noFill/>
              </a:ln>
              <a:solidFill>
                <a:srgbClr val="182F51"/>
              </a:solidFill>
              <a:effectLst/>
              <a:uLnTx/>
              <a:uFillTx/>
              <a:latin typeface="Levenim MT" panose="02010502060101010101" pitchFamily="2" charset="-79"/>
              <a:ea typeface="Inter SemiBold" panose="02000503000000020004" pitchFamily="2" charset="0"/>
              <a:cs typeface="Levenim MT" panose="02010502060101010101" pitchFamily="2" charset="-79"/>
            </a:endParaRPr>
          </a:p>
        </p:txBody>
      </p:sp>
      <p:sp>
        <p:nvSpPr>
          <p:cNvPr id="45" name="Rectangle 44">
            <a:hlinkClick r:id="rId12" action="ppaction://hlinksldjump"/>
            <a:extLst>
              <a:ext uri="{FF2B5EF4-FFF2-40B4-BE49-F238E27FC236}">
                <a16:creationId xmlns:a16="http://schemas.microsoft.com/office/drawing/2014/main" id="{CBB97B37-F0D8-4212-B192-44C5061E6D6D}"/>
              </a:ext>
            </a:extLst>
          </p:cNvPr>
          <p:cNvSpPr/>
          <p:nvPr/>
        </p:nvSpPr>
        <p:spPr>
          <a:xfrm>
            <a:off x="4855038" y="6099308"/>
            <a:ext cx="1512152" cy="396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solidFill>
                  <a:srgbClr val="182F51"/>
                </a:solidFill>
                <a:effectLst/>
                <a:latin typeface="Levenim MT" panose="02010502060101010101" pitchFamily="2" charset="-79"/>
                <a:ea typeface="Inter SemiBold" panose="02000503000000020004" pitchFamily="2" charset="0"/>
                <a:cs typeface="Levenim MT" panose="02010502060101010101" pitchFamily="2" charset="-79"/>
                <a:hlinkClick r:id="rId12" action="ppaction://hlinksldjump"/>
              </a:rPr>
              <a:t>References</a:t>
            </a:r>
            <a:endParaRPr lang="en-CA"/>
          </a:p>
        </p:txBody>
      </p:sp>
      <p:sp>
        <p:nvSpPr>
          <p:cNvPr id="8" name="TextBox 7">
            <a:extLst>
              <a:ext uri="{FF2B5EF4-FFF2-40B4-BE49-F238E27FC236}">
                <a16:creationId xmlns:a16="http://schemas.microsoft.com/office/drawing/2014/main" id="{9C849DB4-237E-B5DA-5E86-AA855CF1598E}"/>
              </a:ext>
            </a:extLst>
          </p:cNvPr>
          <p:cNvSpPr txBox="1"/>
          <p:nvPr/>
        </p:nvSpPr>
        <p:spPr>
          <a:xfrm>
            <a:off x="20485" y="6538912"/>
            <a:ext cx="3792733" cy="338554"/>
          </a:xfrm>
          <a:prstGeom prst="rect">
            <a:avLst/>
          </a:prstGeom>
          <a:noFill/>
        </p:spPr>
        <p:txBody>
          <a:bodyPr wrap="square">
            <a:spAutoFit/>
          </a:bodyPr>
          <a:lstStyle/>
          <a:p>
            <a:r>
              <a:rPr lang="en-CA" sz="1600" dirty="0">
                <a:effectLst/>
                <a:latin typeface="Levenim MT" panose="02010502060101010101" pitchFamily="2" charset="-79"/>
                <a:ea typeface="Calibri" panose="020F0502020204030204" pitchFamily="34" charset="0"/>
                <a:cs typeface="Levenim MT" panose="02010502060101010101" pitchFamily="2" charset="-79"/>
              </a:rPr>
              <a:t>v. </a:t>
            </a:r>
            <a:r>
              <a:rPr lang="en-CA" sz="1600" dirty="0">
                <a:latin typeface="Levenim MT" panose="02010502060101010101" pitchFamily="2" charset="-79"/>
                <a:ea typeface="Calibri" panose="020F0502020204030204" pitchFamily="34" charset="0"/>
                <a:cs typeface="Levenim MT" panose="02010502060101010101" pitchFamily="2" charset="-79"/>
              </a:rPr>
              <a:t>04-2026</a:t>
            </a:r>
            <a:endParaRPr lang="en-CA" sz="1600" dirty="0">
              <a:effectLst/>
              <a:latin typeface="Levenim MT" panose="02010502060101010101" pitchFamily="2" charset="-79"/>
              <a:ea typeface="Calibri" panose="020F0502020204030204" pitchFamily="34" charset="0"/>
              <a:cs typeface="Levenim MT" panose="02010502060101010101" pitchFamily="2" charset="-79"/>
            </a:endParaRPr>
          </a:p>
        </p:txBody>
      </p:sp>
      <p:sp>
        <p:nvSpPr>
          <p:cNvPr id="3" name="TextBox 2">
            <a:extLst>
              <a:ext uri="{FF2B5EF4-FFF2-40B4-BE49-F238E27FC236}">
                <a16:creationId xmlns:a16="http://schemas.microsoft.com/office/drawing/2014/main" id="{5152EE2A-1AA4-FB9B-49D7-CBD14B5A2D21}"/>
              </a:ext>
            </a:extLst>
          </p:cNvPr>
          <p:cNvSpPr txBox="1"/>
          <p:nvPr/>
        </p:nvSpPr>
        <p:spPr>
          <a:xfrm>
            <a:off x="362794" y="1250366"/>
            <a:ext cx="2942493" cy="3416320"/>
          </a:xfrm>
          <a:prstGeom prst="rect">
            <a:avLst/>
          </a:prstGeom>
          <a:noFill/>
        </p:spPr>
        <p:txBody>
          <a:bodyPr wrap="square" rtlCol="0">
            <a:spAutoFit/>
          </a:bodyPr>
          <a:lstStyle/>
          <a:p>
            <a:r>
              <a:rPr lang="en-US" dirty="0">
                <a:solidFill>
                  <a:schemeClr val="bg1"/>
                </a:solidFill>
                <a:latin typeface="Century Gothic" panose="020B0502020202020204" pitchFamily="34" charset="0"/>
              </a:rPr>
              <a:t>A modifiable PowerPoint version of this project charter is available for </a:t>
            </a:r>
            <a:r>
              <a:rPr lang="en-US" dirty="0">
                <a:solidFill>
                  <a:srgbClr val="FFFF00"/>
                </a:solidFill>
                <a:latin typeface="Century Gothic" panose="020B0502020202020204" pitchFamily="34" charset="0"/>
              </a:rPr>
              <a:t>download</a:t>
            </a:r>
            <a:r>
              <a:rPr lang="en-US" dirty="0">
                <a:solidFill>
                  <a:schemeClr val="bg1"/>
                </a:solidFill>
                <a:latin typeface="Century Gothic" panose="020B0502020202020204" pitchFamily="34" charset="0"/>
              </a:rPr>
              <a:t> to support ease of completion for your project.</a:t>
            </a: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Please contact </a:t>
            </a:r>
            <a:r>
              <a:rPr lang="en-US" dirty="0">
                <a:solidFill>
                  <a:schemeClr val="bg1"/>
                </a:solidFill>
                <a:latin typeface="Century Gothic" panose="020B0502020202020204" pitchFamily="34" charset="0"/>
                <a:hlinkClick r:id="rId13">
                  <a:extLst>
                    <a:ext uri="{A12FA001-AC4F-418D-AE19-62706E023703}">
                      <ahyp:hlinkClr xmlns:ahyp="http://schemas.microsoft.com/office/drawing/2018/hyperlinkcolor" val="tx"/>
                    </a:ext>
                  </a:extLst>
                </a:hlinkClick>
              </a:rPr>
              <a:t>CASCADES@utoronto.ca</a:t>
            </a:r>
            <a:r>
              <a:rPr lang="en-US" dirty="0">
                <a:solidFill>
                  <a:schemeClr val="bg1"/>
                </a:solidFill>
                <a:latin typeface="Century Gothic" panose="020B0502020202020204" pitchFamily="34" charset="0"/>
              </a:rPr>
              <a:t> if you have any questions</a:t>
            </a:r>
          </a:p>
          <a:p>
            <a:endParaRPr lang="en-CA"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39392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49B27-75FD-D498-9128-FBEB4BCBFD29}"/>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4661084-53F8-B8D8-E92A-92294CDC6D18}"/>
              </a:ext>
            </a:extLst>
          </p:cNvPr>
          <p:cNvSpPr/>
          <p:nvPr/>
        </p:nvSpPr>
        <p:spPr>
          <a:xfrm>
            <a:off x="404955" y="2196331"/>
            <a:ext cx="11476800" cy="3820734"/>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rtl="0" fontAlgn="base">
              <a:spcBef>
                <a:spcPts val="0"/>
              </a:spcBef>
              <a:spcAft>
                <a:spcPts val="0"/>
              </a:spcAft>
              <a:buFont typeface="Arial" panose="020B0604020202020204" pitchFamily="34" charset="0"/>
              <a:buChar char="•"/>
            </a:pPr>
            <a:endParaRPr lang="en-US" sz="1200" b="0" i="0" u="none" strike="noStrike">
              <a:solidFill>
                <a:srgbClr val="182F51"/>
              </a:solidFill>
              <a:effectLst/>
              <a:latin typeface="Levenim MT" panose="02010502060101010101" pitchFamily="2" charset="-79"/>
              <a:cs typeface="Levenim MT" panose="02010502060101010101" pitchFamily="2" charset="-79"/>
            </a:endParaRPr>
          </a:p>
        </p:txBody>
      </p:sp>
      <p:sp>
        <p:nvSpPr>
          <p:cNvPr id="8" name="Slide Number Placeholder 4">
            <a:extLst>
              <a:ext uri="{FF2B5EF4-FFF2-40B4-BE49-F238E27FC236}">
                <a16:creationId xmlns:a16="http://schemas.microsoft.com/office/drawing/2014/main" id="{99142C4F-8A5B-876B-2C60-5DABA76076B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30</a:t>
            </a:fld>
            <a:endParaRPr lang="en-CA"/>
          </a:p>
        </p:txBody>
      </p:sp>
      <p:grpSp>
        <p:nvGrpSpPr>
          <p:cNvPr id="9" name="Group 8">
            <a:extLst>
              <a:ext uri="{FF2B5EF4-FFF2-40B4-BE49-F238E27FC236}">
                <a16:creationId xmlns:a16="http://schemas.microsoft.com/office/drawing/2014/main" id="{0683E4BC-51DB-3491-ABCD-0D9C9E7347CE}"/>
              </a:ext>
            </a:extLst>
          </p:cNvPr>
          <p:cNvGrpSpPr/>
          <p:nvPr/>
        </p:nvGrpSpPr>
        <p:grpSpPr>
          <a:xfrm>
            <a:off x="-27709" y="3083"/>
            <a:ext cx="12219709" cy="6854918"/>
            <a:chOff x="-27709" y="3083"/>
            <a:chExt cx="12219709" cy="6854918"/>
          </a:xfrm>
        </p:grpSpPr>
        <p:sp>
          <p:nvSpPr>
            <p:cNvPr id="10" name="Rectangle: Single Corner Rounded 9">
              <a:extLst>
                <a:ext uri="{FF2B5EF4-FFF2-40B4-BE49-F238E27FC236}">
                  <a16:creationId xmlns:a16="http://schemas.microsoft.com/office/drawing/2014/main" id="{A247797C-282B-E692-3981-F4F8C610BA59}"/>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1" name="TextBox 10">
              <a:extLst>
                <a:ext uri="{FF2B5EF4-FFF2-40B4-BE49-F238E27FC236}">
                  <a16:creationId xmlns:a16="http://schemas.microsoft.com/office/drawing/2014/main" id="{3F5953B7-F0A2-0B2A-7890-A21A0D4DE034}"/>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Current State of the System/Process</a:t>
              </a:r>
            </a:p>
          </p:txBody>
        </p:sp>
        <p:pic>
          <p:nvPicPr>
            <p:cNvPr id="12" name="Picture 11">
              <a:extLst>
                <a:ext uri="{FF2B5EF4-FFF2-40B4-BE49-F238E27FC236}">
                  <a16:creationId xmlns:a16="http://schemas.microsoft.com/office/drawing/2014/main" id="{7525CA01-4C0F-BD0D-44CE-701613EC42C0}"/>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3" name="Picture 12">
              <a:extLst>
                <a:ext uri="{FF2B5EF4-FFF2-40B4-BE49-F238E27FC236}">
                  <a16:creationId xmlns:a16="http://schemas.microsoft.com/office/drawing/2014/main" id="{E2B64428-C129-5B40-603C-1C6AC8BC4CDB}"/>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4" name="Flowchart: Terminator 13">
              <a:extLst>
                <a:ext uri="{FF2B5EF4-FFF2-40B4-BE49-F238E27FC236}">
                  <a16:creationId xmlns:a16="http://schemas.microsoft.com/office/drawing/2014/main" id="{C154F6F3-6119-8A25-527E-6655BA3DF9FD}"/>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6" name="TextBox 15">
            <a:extLst>
              <a:ext uri="{FF2B5EF4-FFF2-40B4-BE49-F238E27FC236}">
                <a16:creationId xmlns:a16="http://schemas.microsoft.com/office/drawing/2014/main" id="{5F534965-512E-5546-6E7F-334DAD0F47F8}"/>
              </a:ext>
            </a:extLst>
          </p:cNvPr>
          <p:cNvSpPr txBox="1"/>
          <p:nvPr/>
        </p:nvSpPr>
        <p:spPr>
          <a:xfrm>
            <a:off x="519238" y="1340709"/>
            <a:ext cx="10970496" cy="739690"/>
          </a:xfrm>
          <a:prstGeom prst="rect">
            <a:avLst/>
          </a:prstGeom>
          <a:noFill/>
        </p:spPr>
        <p:txBody>
          <a:bodyPr wrap="square" rtlCol="0">
            <a:spAutoFit/>
          </a:bodyPr>
          <a:lstStyle/>
          <a:p>
            <a:pPr lvl="0" indent="12700">
              <a:lnSpc>
                <a:spcPct val="107000"/>
              </a:lnSpc>
              <a:spcAft>
                <a:spcPts val="800"/>
              </a:spcAft>
              <a:tabLst>
                <a:tab pos="0" algn="l"/>
              </a:tabLst>
            </a:pPr>
            <a:r>
              <a:rPr lang="en-US" sz="2000" dirty="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What do things look like today?</a:t>
            </a:r>
          </a:p>
          <a:p>
            <a:pPr marL="0" marR="0" lvl="0" indent="12700" algn="l" defTabSz="914400" rtl="0" eaLnBrk="1" fontAlgn="auto" latinLnBrk="0" hangingPunct="1">
              <a:lnSpc>
                <a:spcPct val="100000"/>
              </a:lnSpc>
              <a:spcBef>
                <a:spcPts val="0"/>
              </a:spcBef>
              <a:spcAft>
                <a:spcPts val="800"/>
              </a:spcAft>
              <a:buClrTx/>
              <a:buSzTx/>
              <a:buFontTx/>
              <a:buNone/>
              <a:tabLst>
                <a:tab pos="0" algn="l"/>
              </a:tabLst>
              <a:defRPr/>
            </a:pPr>
            <a:r>
              <a:rPr kumimoji="0" lang="en-US" sz="1400" b="1" i="0" u="none" strike="noStrike" kern="1200" cap="none" spc="0" normalizeH="0" baseline="0" noProof="0" dirty="0">
                <a:ln>
                  <a:noFill/>
                </a:ln>
                <a:solidFill>
                  <a:srgbClr val="5D6E1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Example</a:t>
            </a:r>
            <a:r>
              <a:rPr kumimoji="0" lang="en-US" sz="1400" b="1" i="0" u="none" strike="noStrike" kern="1200" cap="none" spc="0" normalizeH="0" baseline="0" noProof="0" dirty="0">
                <a:ln>
                  <a:noFill/>
                </a:ln>
                <a:solidFill>
                  <a:srgbClr val="5D6E1E"/>
                </a:solidFill>
                <a:effectLst/>
                <a:uLnTx/>
                <a:uFillTx/>
                <a:latin typeface="Century Gothic" panose="020B0502020202020204" pitchFamily="34" charset="0"/>
                <a:ea typeface="Times New Roman" panose="02020603050405020304" pitchFamily="18" charset="0"/>
                <a:cs typeface="Times New Roman"/>
              </a:rPr>
              <a:t>: Surgical Tray Optimization</a:t>
            </a:r>
            <a:endParaRPr kumimoji="0" lang="en-CA" sz="1400" b="0" i="0" u="none" strike="noStrike" kern="1200" cap="none" spc="0" normalizeH="0" baseline="0" noProof="0" dirty="0">
              <a:ln>
                <a:noFill/>
              </a:ln>
              <a:solidFill>
                <a:srgbClr val="5D6E1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AFE47308-CE97-33E0-5B0A-775D75368947}"/>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4</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DA5D05F9-D8FD-6DF3-022D-3360651F2432}"/>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30</a:t>
            </a:fld>
            <a:endParaRPr lang="en-CA"/>
          </a:p>
        </p:txBody>
      </p:sp>
      <p:sp>
        <p:nvSpPr>
          <p:cNvPr id="2" name="Oval 1">
            <a:extLst>
              <a:ext uri="{FF2B5EF4-FFF2-40B4-BE49-F238E27FC236}">
                <a16:creationId xmlns:a16="http://schemas.microsoft.com/office/drawing/2014/main" id="{6817F545-A26F-9EDF-AE59-F4D1A63D93B6}"/>
              </a:ext>
            </a:extLst>
          </p:cNvPr>
          <p:cNvSpPr/>
          <p:nvPr/>
        </p:nvSpPr>
        <p:spPr>
          <a:xfrm>
            <a:off x="1018006" y="2529714"/>
            <a:ext cx="813732" cy="392159"/>
          </a:xfrm>
          <a:prstGeom prst="ellipse">
            <a:avLst/>
          </a:prstGeom>
          <a:solidFill>
            <a:schemeClr val="accent3"/>
          </a:solidFill>
          <a:ln w="9525">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Start</a:t>
            </a:r>
            <a:endParaRPr lang="en-CA" sz="1100">
              <a:solidFill>
                <a:srgbClr val="182F51"/>
              </a:solidFill>
              <a:latin typeface="Levenim MT" panose="02010502060101010101" pitchFamily="2" charset="-79"/>
              <a:cs typeface="Levenim MT" panose="02010502060101010101" pitchFamily="2" charset="-79"/>
            </a:endParaRPr>
          </a:p>
        </p:txBody>
      </p:sp>
      <p:sp>
        <p:nvSpPr>
          <p:cNvPr id="3" name="Rectangle 2">
            <a:extLst>
              <a:ext uri="{FF2B5EF4-FFF2-40B4-BE49-F238E27FC236}">
                <a16:creationId xmlns:a16="http://schemas.microsoft.com/office/drawing/2014/main" id="{63FEA0DC-29EF-94D2-5716-C9B0E9BB5C4E}"/>
              </a:ext>
            </a:extLst>
          </p:cNvPr>
          <p:cNvSpPr/>
          <p:nvPr/>
        </p:nvSpPr>
        <p:spPr>
          <a:xfrm>
            <a:off x="2205648" y="2454982"/>
            <a:ext cx="1117370" cy="541622"/>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Tray items identified</a:t>
            </a:r>
          </a:p>
        </p:txBody>
      </p:sp>
      <p:cxnSp>
        <p:nvCxnSpPr>
          <p:cNvPr id="5" name="Straight Arrow Connector 4">
            <a:extLst>
              <a:ext uri="{FF2B5EF4-FFF2-40B4-BE49-F238E27FC236}">
                <a16:creationId xmlns:a16="http://schemas.microsoft.com/office/drawing/2014/main" id="{3110CED9-7CF5-5EDB-D21A-07C5FCEFC7C6}"/>
              </a:ext>
            </a:extLst>
          </p:cNvPr>
          <p:cNvCxnSpPr>
            <a:cxnSpLocks/>
          </p:cNvCxnSpPr>
          <p:nvPr/>
        </p:nvCxnSpPr>
        <p:spPr>
          <a:xfrm>
            <a:off x="1838488" y="2724491"/>
            <a:ext cx="367160" cy="1302"/>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C580D21-F389-DA8F-6B4F-C537CDD5FE59}"/>
              </a:ext>
            </a:extLst>
          </p:cNvPr>
          <p:cNvSpPr/>
          <p:nvPr/>
        </p:nvSpPr>
        <p:spPr>
          <a:xfrm>
            <a:off x="3684646" y="2452469"/>
            <a:ext cx="1117370" cy="541622"/>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Tray ordered and prepared</a:t>
            </a:r>
          </a:p>
        </p:txBody>
      </p:sp>
      <p:cxnSp>
        <p:nvCxnSpPr>
          <p:cNvPr id="18" name="Straight Arrow Connector 17">
            <a:extLst>
              <a:ext uri="{FF2B5EF4-FFF2-40B4-BE49-F238E27FC236}">
                <a16:creationId xmlns:a16="http://schemas.microsoft.com/office/drawing/2014/main" id="{0738D98F-4585-C222-B611-F52690B926BE}"/>
              </a:ext>
            </a:extLst>
          </p:cNvPr>
          <p:cNvCxnSpPr>
            <a:cxnSpLocks/>
          </p:cNvCxnSpPr>
          <p:nvPr/>
        </p:nvCxnSpPr>
        <p:spPr>
          <a:xfrm>
            <a:off x="3329768" y="2723280"/>
            <a:ext cx="367160" cy="1302"/>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19" name="Flowchart: Delay 18">
            <a:extLst>
              <a:ext uri="{FF2B5EF4-FFF2-40B4-BE49-F238E27FC236}">
                <a16:creationId xmlns:a16="http://schemas.microsoft.com/office/drawing/2014/main" id="{D3445984-B6BB-B91E-5E3E-01F349ACAE36}"/>
              </a:ext>
            </a:extLst>
          </p:cNvPr>
          <p:cNvSpPr/>
          <p:nvPr/>
        </p:nvSpPr>
        <p:spPr>
          <a:xfrm>
            <a:off x="5163644" y="2363039"/>
            <a:ext cx="720482" cy="720482"/>
          </a:xfrm>
          <a:prstGeom prst="flowChartDelay">
            <a:avLst/>
          </a:prstGeom>
          <a:solidFill>
            <a:schemeClr val="accent4">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solidFill>
                  <a:srgbClr val="182F51"/>
                </a:solidFill>
                <a:latin typeface="Levenim MT" panose="02010502060101010101" pitchFamily="2" charset="-79"/>
                <a:cs typeface="Levenim MT" panose="02010502060101010101" pitchFamily="2" charset="-79"/>
              </a:rPr>
              <a:t>Waiting on tray</a:t>
            </a:r>
            <a:endParaRPr lang="en-CA" sz="900">
              <a:solidFill>
                <a:srgbClr val="182F51"/>
              </a:solidFill>
              <a:latin typeface="Levenim MT" panose="02010502060101010101" pitchFamily="2" charset="-79"/>
              <a:cs typeface="Levenim MT" panose="02010502060101010101" pitchFamily="2" charset="-79"/>
            </a:endParaRPr>
          </a:p>
        </p:txBody>
      </p:sp>
      <p:sp>
        <p:nvSpPr>
          <p:cNvPr id="20" name="Rectangle 19">
            <a:extLst>
              <a:ext uri="{FF2B5EF4-FFF2-40B4-BE49-F238E27FC236}">
                <a16:creationId xmlns:a16="http://schemas.microsoft.com/office/drawing/2014/main" id="{9C4ECCF9-0CC5-7A18-39C0-66B769296ABC}"/>
              </a:ext>
            </a:extLst>
          </p:cNvPr>
          <p:cNvSpPr/>
          <p:nvPr/>
        </p:nvSpPr>
        <p:spPr>
          <a:xfrm>
            <a:off x="6256680" y="2452469"/>
            <a:ext cx="1117370" cy="541622"/>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Tray delivered to OR</a:t>
            </a:r>
          </a:p>
        </p:txBody>
      </p:sp>
      <p:sp>
        <p:nvSpPr>
          <p:cNvPr id="21" name="Rectangle 20">
            <a:extLst>
              <a:ext uri="{FF2B5EF4-FFF2-40B4-BE49-F238E27FC236}">
                <a16:creationId xmlns:a16="http://schemas.microsoft.com/office/drawing/2014/main" id="{7E25894B-EFBD-3DFD-88F3-00C7BFFC4B1E}"/>
              </a:ext>
            </a:extLst>
          </p:cNvPr>
          <p:cNvSpPr/>
          <p:nvPr/>
        </p:nvSpPr>
        <p:spPr>
          <a:xfrm>
            <a:off x="7759602" y="2452469"/>
            <a:ext cx="1117370" cy="541622"/>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Surgery performed</a:t>
            </a:r>
          </a:p>
        </p:txBody>
      </p:sp>
      <p:cxnSp>
        <p:nvCxnSpPr>
          <p:cNvPr id="22" name="Straight Arrow Connector 21">
            <a:extLst>
              <a:ext uri="{FF2B5EF4-FFF2-40B4-BE49-F238E27FC236}">
                <a16:creationId xmlns:a16="http://schemas.microsoft.com/office/drawing/2014/main" id="{31224505-E957-0EE6-2031-D24AFF172288}"/>
              </a:ext>
            </a:extLst>
          </p:cNvPr>
          <p:cNvCxnSpPr>
            <a:cxnSpLocks/>
            <a:stCxn id="15" idx="3"/>
            <a:endCxn id="19" idx="1"/>
          </p:cNvCxnSpPr>
          <p:nvPr/>
        </p:nvCxnSpPr>
        <p:spPr>
          <a:xfrm>
            <a:off x="4802016" y="2723280"/>
            <a:ext cx="361628" cy="0"/>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395177F-8FAC-9C10-6577-2F0049472FD7}"/>
              </a:ext>
            </a:extLst>
          </p:cNvPr>
          <p:cNvCxnSpPr>
            <a:cxnSpLocks/>
          </p:cNvCxnSpPr>
          <p:nvPr/>
        </p:nvCxnSpPr>
        <p:spPr>
          <a:xfrm>
            <a:off x="5885935" y="2721978"/>
            <a:ext cx="367160" cy="1302"/>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95E5C1-A699-13A6-DD15-E0B7A6E2CBBB}"/>
              </a:ext>
            </a:extLst>
          </p:cNvPr>
          <p:cNvCxnSpPr>
            <a:cxnSpLocks/>
          </p:cNvCxnSpPr>
          <p:nvPr/>
        </p:nvCxnSpPr>
        <p:spPr>
          <a:xfrm>
            <a:off x="7379444" y="2721978"/>
            <a:ext cx="367160" cy="1302"/>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AD9EF5B-6F86-16C3-61BF-B62A08FAACD0}"/>
              </a:ext>
            </a:extLst>
          </p:cNvPr>
          <p:cNvGrpSpPr/>
          <p:nvPr/>
        </p:nvGrpSpPr>
        <p:grpSpPr>
          <a:xfrm>
            <a:off x="2205648" y="3390809"/>
            <a:ext cx="927235" cy="914400"/>
            <a:chOff x="8684488" y="2364861"/>
            <a:chExt cx="927235" cy="914400"/>
          </a:xfrm>
        </p:grpSpPr>
        <p:sp>
          <p:nvSpPr>
            <p:cNvPr id="25" name="Diamond 24">
              <a:extLst>
                <a:ext uri="{FF2B5EF4-FFF2-40B4-BE49-F238E27FC236}">
                  <a16:creationId xmlns:a16="http://schemas.microsoft.com/office/drawing/2014/main" id="{B1EFC4DC-77B9-471B-3C74-C472B7E31673}"/>
                </a:ext>
              </a:extLst>
            </p:cNvPr>
            <p:cNvSpPr/>
            <p:nvPr/>
          </p:nvSpPr>
          <p:spPr>
            <a:xfrm>
              <a:off x="8684488" y="2364861"/>
              <a:ext cx="914400" cy="914400"/>
            </a:xfrm>
            <a:prstGeom prst="diamond">
              <a:avLst/>
            </a:prstGeom>
            <a:solidFill>
              <a:schemeClr val="accent2">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00">
                <a:solidFill>
                  <a:srgbClr val="182F51"/>
                </a:solidFill>
                <a:latin typeface="Levenim MT" panose="02010502060101010101" pitchFamily="2" charset="-79"/>
                <a:cs typeface="Levenim MT" panose="02010502060101010101" pitchFamily="2" charset="-79"/>
              </a:endParaRPr>
            </a:p>
          </p:txBody>
        </p:sp>
        <p:sp>
          <p:nvSpPr>
            <p:cNvPr id="26" name="TextBox 25">
              <a:extLst>
                <a:ext uri="{FF2B5EF4-FFF2-40B4-BE49-F238E27FC236}">
                  <a16:creationId xmlns:a16="http://schemas.microsoft.com/office/drawing/2014/main" id="{1D49D10F-15D1-B34C-614E-7FA26F512431}"/>
                </a:ext>
              </a:extLst>
            </p:cNvPr>
            <p:cNvSpPr txBox="1"/>
            <p:nvPr/>
          </p:nvSpPr>
          <p:spPr>
            <a:xfrm>
              <a:off x="8697323" y="2673110"/>
              <a:ext cx="914400" cy="430887"/>
            </a:xfrm>
            <a:prstGeom prst="rect">
              <a:avLst/>
            </a:prstGeom>
            <a:noFill/>
            <a:ln>
              <a:noFill/>
            </a:ln>
          </p:spPr>
          <p:txBody>
            <a:bodyPr wrap="square">
              <a:spAutoFit/>
            </a:bodyPr>
            <a:lstStyle/>
            <a:p>
              <a:pPr algn="ctr"/>
              <a:r>
                <a:rPr lang="en-CA" sz="1100">
                  <a:solidFill>
                    <a:srgbClr val="182F51"/>
                  </a:solidFill>
                  <a:latin typeface="Levenim MT" panose="02010502060101010101" pitchFamily="2" charset="-79"/>
                  <a:cs typeface="Levenim MT" panose="02010502060101010101" pitchFamily="2" charset="-79"/>
                </a:rPr>
                <a:t>Tray item used?</a:t>
              </a:r>
            </a:p>
          </p:txBody>
        </p:sp>
      </p:grpSp>
      <p:sp>
        <p:nvSpPr>
          <p:cNvPr id="27" name="Rectangle 26">
            <a:extLst>
              <a:ext uri="{FF2B5EF4-FFF2-40B4-BE49-F238E27FC236}">
                <a16:creationId xmlns:a16="http://schemas.microsoft.com/office/drawing/2014/main" id="{05BD5B87-7462-05EE-C4A0-A85079909705}"/>
              </a:ext>
            </a:extLst>
          </p:cNvPr>
          <p:cNvSpPr/>
          <p:nvPr/>
        </p:nvSpPr>
        <p:spPr>
          <a:xfrm>
            <a:off x="5239225" y="4824932"/>
            <a:ext cx="1102501" cy="720734"/>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Discard the item</a:t>
            </a:r>
            <a:endParaRPr lang="en-CA" sz="1100">
              <a:solidFill>
                <a:srgbClr val="182F51"/>
              </a:solidFill>
              <a:latin typeface="Levenim MT" panose="02010502060101010101" pitchFamily="2" charset="-79"/>
              <a:cs typeface="Levenim MT" panose="02010502060101010101" pitchFamily="2" charset="-79"/>
            </a:endParaRPr>
          </a:p>
        </p:txBody>
      </p:sp>
      <p:cxnSp>
        <p:nvCxnSpPr>
          <p:cNvPr id="30" name="Connector: Elbow 29">
            <a:extLst>
              <a:ext uri="{FF2B5EF4-FFF2-40B4-BE49-F238E27FC236}">
                <a16:creationId xmlns:a16="http://schemas.microsoft.com/office/drawing/2014/main" id="{4079F9B3-F858-616E-4FA0-A8CE4D25FD5B}"/>
              </a:ext>
            </a:extLst>
          </p:cNvPr>
          <p:cNvCxnSpPr>
            <a:cxnSpLocks/>
            <a:stCxn id="21" idx="3"/>
            <a:endCxn id="25" idx="1"/>
          </p:cNvCxnSpPr>
          <p:nvPr/>
        </p:nvCxnSpPr>
        <p:spPr>
          <a:xfrm flipH="1">
            <a:off x="2205648" y="2723280"/>
            <a:ext cx="6671324" cy="1124729"/>
          </a:xfrm>
          <a:prstGeom prst="bentConnector5">
            <a:avLst>
              <a:gd name="adj1" fmla="val -3427"/>
              <a:gd name="adj2" fmla="val 41714"/>
              <a:gd name="adj3" fmla="val 103427"/>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5121F5B-58BF-055F-3EDC-D1B365430678}"/>
              </a:ext>
            </a:extLst>
          </p:cNvPr>
          <p:cNvCxnSpPr>
            <a:cxnSpLocks/>
            <a:stCxn id="25" idx="3"/>
            <a:endCxn id="42" idx="1"/>
          </p:cNvCxnSpPr>
          <p:nvPr/>
        </p:nvCxnSpPr>
        <p:spPr>
          <a:xfrm flipV="1">
            <a:off x="3120048" y="3847509"/>
            <a:ext cx="2201480" cy="500"/>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698D192-62C5-6445-E507-B16D25D11825}"/>
              </a:ext>
            </a:extLst>
          </p:cNvPr>
          <p:cNvSpPr txBox="1"/>
          <p:nvPr/>
        </p:nvSpPr>
        <p:spPr>
          <a:xfrm>
            <a:off x="3134197" y="3500219"/>
            <a:ext cx="649158" cy="338554"/>
          </a:xfrm>
          <a:prstGeom prst="rect">
            <a:avLst/>
          </a:prstGeom>
          <a:noFill/>
        </p:spPr>
        <p:txBody>
          <a:bodyPr wrap="square">
            <a:spAutoFit/>
          </a:bodyPr>
          <a:lstStyle/>
          <a:p>
            <a:r>
              <a:rPr lang="en-US" sz="800">
                <a:latin typeface="Levenim MT" panose="02010502060101010101" pitchFamily="2" charset="-79"/>
                <a:cs typeface="Levenim MT" panose="02010502060101010101" pitchFamily="2" charset="-79"/>
              </a:rPr>
              <a:t>Yes (~30%)</a:t>
            </a:r>
            <a:endParaRPr lang="en-CA" sz="800">
              <a:latin typeface="Levenim MT" panose="02010502060101010101" pitchFamily="2" charset="-79"/>
              <a:cs typeface="Levenim MT" panose="02010502060101010101" pitchFamily="2" charset="-79"/>
            </a:endParaRPr>
          </a:p>
        </p:txBody>
      </p:sp>
      <p:cxnSp>
        <p:nvCxnSpPr>
          <p:cNvPr id="39" name="Straight Arrow Connector 38">
            <a:extLst>
              <a:ext uri="{FF2B5EF4-FFF2-40B4-BE49-F238E27FC236}">
                <a16:creationId xmlns:a16="http://schemas.microsoft.com/office/drawing/2014/main" id="{8EC00C60-6581-B3C7-5631-99EA1178F8B3}"/>
              </a:ext>
            </a:extLst>
          </p:cNvPr>
          <p:cNvCxnSpPr>
            <a:cxnSpLocks/>
            <a:stCxn id="25" idx="2"/>
            <a:endCxn id="73" idx="0"/>
          </p:cNvCxnSpPr>
          <p:nvPr/>
        </p:nvCxnSpPr>
        <p:spPr>
          <a:xfrm>
            <a:off x="2662848" y="4305209"/>
            <a:ext cx="19076" cy="424757"/>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885262-9A6A-F849-6382-1C3E40254F4C}"/>
              </a:ext>
            </a:extLst>
          </p:cNvPr>
          <p:cNvSpPr txBox="1"/>
          <p:nvPr/>
        </p:nvSpPr>
        <p:spPr>
          <a:xfrm>
            <a:off x="2692416" y="4292611"/>
            <a:ext cx="649158" cy="338554"/>
          </a:xfrm>
          <a:prstGeom prst="rect">
            <a:avLst/>
          </a:prstGeom>
          <a:noFill/>
        </p:spPr>
        <p:txBody>
          <a:bodyPr wrap="square">
            <a:spAutoFit/>
          </a:bodyPr>
          <a:lstStyle/>
          <a:p>
            <a:r>
              <a:rPr lang="en-US" sz="800">
                <a:latin typeface="Levenim MT" panose="02010502060101010101" pitchFamily="2" charset="-79"/>
                <a:cs typeface="Levenim MT" panose="02010502060101010101" pitchFamily="2" charset="-79"/>
              </a:rPr>
              <a:t>No (~70%)</a:t>
            </a:r>
            <a:endParaRPr lang="en-CA" sz="800">
              <a:latin typeface="Levenim MT" panose="02010502060101010101" pitchFamily="2" charset="-79"/>
              <a:cs typeface="Levenim MT" panose="02010502060101010101" pitchFamily="2" charset="-79"/>
            </a:endParaRPr>
          </a:p>
        </p:txBody>
      </p:sp>
      <p:grpSp>
        <p:nvGrpSpPr>
          <p:cNvPr id="41" name="Group 40">
            <a:extLst>
              <a:ext uri="{FF2B5EF4-FFF2-40B4-BE49-F238E27FC236}">
                <a16:creationId xmlns:a16="http://schemas.microsoft.com/office/drawing/2014/main" id="{18C348A4-DCBF-FFB0-7727-F547FD3230F5}"/>
              </a:ext>
            </a:extLst>
          </p:cNvPr>
          <p:cNvGrpSpPr/>
          <p:nvPr/>
        </p:nvGrpSpPr>
        <p:grpSpPr>
          <a:xfrm>
            <a:off x="5321528" y="3390309"/>
            <a:ext cx="935383" cy="914400"/>
            <a:chOff x="8684488" y="2364861"/>
            <a:chExt cx="935383" cy="914400"/>
          </a:xfrm>
        </p:grpSpPr>
        <p:sp>
          <p:nvSpPr>
            <p:cNvPr id="42" name="Diamond 41">
              <a:extLst>
                <a:ext uri="{FF2B5EF4-FFF2-40B4-BE49-F238E27FC236}">
                  <a16:creationId xmlns:a16="http://schemas.microsoft.com/office/drawing/2014/main" id="{2B83B88D-5EA8-375D-F954-6D2D2FA92A6F}"/>
                </a:ext>
              </a:extLst>
            </p:cNvPr>
            <p:cNvSpPr/>
            <p:nvPr/>
          </p:nvSpPr>
          <p:spPr>
            <a:xfrm>
              <a:off x="8684488" y="2364861"/>
              <a:ext cx="914400" cy="914400"/>
            </a:xfrm>
            <a:prstGeom prst="diamond">
              <a:avLst/>
            </a:prstGeom>
            <a:solidFill>
              <a:schemeClr val="accent2">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00">
                <a:solidFill>
                  <a:srgbClr val="182F51"/>
                </a:solidFill>
                <a:latin typeface="Levenim MT" panose="02010502060101010101" pitchFamily="2" charset="-79"/>
                <a:cs typeface="Levenim MT" panose="02010502060101010101" pitchFamily="2" charset="-79"/>
              </a:endParaRPr>
            </a:p>
          </p:txBody>
        </p:sp>
        <p:sp>
          <p:nvSpPr>
            <p:cNvPr id="43" name="TextBox 42">
              <a:extLst>
                <a:ext uri="{FF2B5EF4-FFF2-40B4-BE49-F238E27FC236}">
                  <a16:creationId xmlns:a16="http://schemas.microsoft.com/office/drawing/2014/main" id="{4FEDC0CB-5A26-2E6A-460A-E98D8BFA1FC6}"/>
                </a:ext>
              </a:extLst>
            </p:cNvPr>
            <p:cNvSpPr txBox="1"/>
            <p:nvPr/>
          </p:nvSpPr>
          <p:spPr>
            <a:xfrm>
              <a:off x="8705471" y="2706117"/>
              <a:ext cx="914400" cy="261610"/>
            </a:xfrm>
            <a:prstGeom prst="rect">
              <a:avLst/>
            </a:prstGeom>
            <a:noFill/>
            <a:ln>
              <a:noFill/>
            </a:ln>
          </p:spPr>
          <p:txBody>
            <a:bodyPr wrap="square">
              <a:spAutoFit/>
            </a:bodyPr>
            <a:lstStyle/>
            <a:p>
              <a:pPr algn="ctr"/>
              <a:r>
                <a:rPr lang="en-CA" sz="1100">
                  <a:solidFill>
                    <a:srgbClr val="182F51"/>
                  </a:solidFill>
                  <a:latin typeface="Levenim MT" panose="02010502060101010101" pitchFamily="2" charset="-79"/>
                  <a:cs typeface="Levenim MT" panose="02010502060101010101" pitchFamily="2" charset="-79"/>
                </a:rPr>
                <a:t>Reusable?</a:t>
              </a:r>
            </a:p>
          </p:txBody>
        </p:sp>
      </p:grpSp>
      <p:sp>
        <p:nvSpPr>
          <p:cNvPr id="48" name="Rectangle 47">
            <a:extLst>
              <a:ext uri="{FF2B5EF4-FFF2-40B4-BE49-F238E27FC236}">
                <a16:creationId xmlns:a16="http://schemas.microsoft.com/office/drawing/2014/main" id="{53E1394B-7A08-ADFC-5B11-2FE05BF5A71E}"/>
              </a:ext>
            </a:extLst>
          </p:cNvPr>
          <p:cNvSpPr/>
          <p:nvPr/>
        </p:nvSpPr>
        <p:spPr>
          <a:xfrm>
            <a:off x="7166189" y="3574954"/>
            <a:ext cx="1117370" cy="541622"/>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a:solidFill>
                  <a:srgbClr val="182F51"/>
                </a:solidFill>
                <a:latin typeface="Levenim MT" panose="02010502060101010101" pitchFamily="2" charset="-79"/>
                <a:cs typeface="Levenim MT" panose="02010502060101010101" pitchFamily="2" charset="-79"/>
              </a:rPr>
              <a:t>Send item to MDRD for reprocessing</a:t>
            </a:r>
          </a:p>
        </p:txBody>
      </p:sp>
      <p:cxnSp>
        <p:nvCxnSpPr>
          <p:cNvPr id="51" name="Straight Arrow Connector 50">
            <a:extLst>
              <a:ext uri="{FF2B5EF4-FFF2-40B4-BE49-F238E27FC236}">
                <a16:creationId xmlns:a16="http://schemas.microsoft.com/office/drawing/2014/main" id="{77315A51-5E2D-3FF6-CEB4-5BC384839FDA}"/>
              </a:ext>
            </a:extLst>
          </p:cNvPr>
          <p:cNvCxnSpPr>
            <a:cxnSpLocks/>
            <a:stCxn id="42" idx="3"/>
            <a:endCxn id="48" idx="1"/>
          </p:cNvCxnSpPr>
          <p:nvPr/>
        </p:nvCxnSpPr>
        <p:spPr>
          <a:xfrm flipV="1">
            <a:off x="6235928" y="3845765"/>
            <a:ext cx="930261" cy="1744"/>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3912057-BC1E-8C37-55B0-34792D6E78FB}"/>
              </a:ext>
            </a:extLst>
          </p:cNvPr>
          <p:cNvSpPr txBox="1"/>
          <p:nvPr/>
        </p:nvSpPr>
        <p:spPr>
          <a:xfrm>
            <a:off x="6200723" y="3487607"/>
            <a:ext cx="649158" cy="338554"/>
          </a:xfrm>
          <a:prstGeom prst="rect">
            <a:avLst/>
          </a:prstGeom>
          <a:noFill/>
        </p:spPr>
        <p:txBody>
          <a:bodyPr wrap="square">
            <a:spAutoFit/>
          </a:bodyPr>
          <a:lstStyle/>
          <a:p>
            <a:r>
              <a:rPr lang="en-US" sz="800">
                <a:latin typeface="Levenim MT" panose="02010502060101010101" pitchFamily="2" charset="-79"/>
                <a:cs typeface="Levenim MT" panose="02010502060101010101" pitchFamily="2" charset="-79"/>
              </a:rPr>
              <a:t>Yes (~10%)</a:t>
            </a:r>
            <a:endParaRPr lang="en-CA" sz="800">
              <a:latin typeface="Levenim MT" panose="02010502060101010101" pitchFamily="2" charset="-79"/>
              <a:cs typeface="Levenim MT" panose="02010502060101010101" pitchFamily="2" charset="-79"/>
            </a:endParaRPr>
          </a:p>
        </p:txBody>
      </p:sp>
      <p:sp>
        <p:nvSpPr>
          <p:cNvPr id="68" name="TextBox 67">
            <a:extLst>
              <a:ext uri="{FF2B5EF4-FFF2-40B4-BE49-F238E27FC236}">
                <a16:creationId xmlns:a16="http://schemas.microsoft.com/office/drawing/2014/main" id="{E078D202-2D8D-C44F-3FAE-9D5270D52D0C}"/>
              </a:ext>
            </a:extLst>
          </p:cNvPr>
          <p:cNvSpPr txBox="1"/>
          <p:nvPr/>
        </p:nvSpPr>
        <p:spPr>
          <a:xfrm>
            <a:off x="5767869" y="4274528"/>
            <a:ext cx="649158" cy="338554"/>
          </a:xfrm>
          <a:prstGeom prst="rect">
            <a:avLst/>
          </a:prstGeom>
          <a:noFill/>
        </p:spPr>
        <p:txBody>
          <a:bodyPr wrap="square">
            <a:spAutoFit/>
          </a:bodyPr>
          <a:lstStyle/>
          <a:p>
            <a:r>
              <a:rPr lang="en-US" sz="800">
                <a:latin typeface="Levenim MT" panose="02010502060101010101" pitchFamily="2" charset="-79"/>
                <a:cs typeface="Levenim MT" panose="02010502060101010101" pitchFamily="2" charset="-79"/>
              </a:rPr>
              <a:t>No (~90%)</a:t>
            </a:r>
            <a:endParaRPr lang="en-CA" sz="800">
              <a:latin typeface="Levenim MT" panose="02010502060101010101" pitchFamily="2" charset="-79"/>
              <a:cs typeface="Levenim MT" panose="02010502060101010101" pitchFamily="2" charset="-79"/>
            </a:endParaRPr>
          </a:p>
        </p:txBody>
      </p:sp>
      <p:cxnSp>
        <p:nvCxnSpPr>
          <p:cNvPr id="70" name="Straight Connector 69">
            <a:extLst>
              <a:ext uri="{FF2B5EF4-FFF2-40B4-BE49-F238E27FC236}">
                <a16:creationId xmlns:a16="http://schemas.microsoft.com/office/drawing/2014/main" id="{8A285F02-4FC1-65B1-E932-72F5EC8D5483}"/>
              </a:ext>
            </a:extLst>
          </p:cNvPr>
          <p:cNvCxnSpPr>
            <a:cxnSpLocks/>
            <a:stCxn id="42" idx="2"/>
            <a:endCxn id="27" idx="0"/>
          </p:cNvCxnSpPr>
          <p:nvPr/>
        </p:nvCxnSpPr>
        <p:spPr>
          <a:xfrm>
            <a:off x="5778728" y="4304709"/>
            <a:ext cx="11748" cy="520223"/>
          </a:xfrm>
          <a:prstGeom prst="line">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F9210799-192C-EE25-DF06-1576F7C13A56}"/>
              </a:ext>
            </a:extLst>
          </p:cNvPr>
          <p:cNvGrpSpPr/>
          <p:nvPr/>
        </p:nvGrpSpPr>
        <p:grpSpPr>
          <a:xfrm>
            <a:off x="2224722" y="4729966"/>
            <a:ext cx="914402" cy="914400"/>
            <a:chOff x="8684486" y="2300209"/>
            <a:chExt cx="914402" cy="914400"/>
          </a:xfrm>
        </p:grpSpPr>
        <p:sp>
          <p:nvSpPr>
            <p:cNvPr id="73" name="Diamond 72">
              <a:extLst>
                <a:ext uri="{FF2B5EF4-FFF2-40B4-BE49-F238E27FC236}">
                  <a16:creationId xmlns:a16="http://schemas.microsoft.com/office/drawing/2014/main" id="{1C0E3DD4-668C-546B-E287-DF188A8EE813}"/>
                </a:ext>
              </a:extLst>
            </p:cNvPr>
            <p:cNvSpPr/>
            <p:nvPr/>
          </p:nvSpPr>
          <p:spPr>
            <a:xfrm>
              <a:off x="8684488" y="2300209"/>
              <a:ext cx="914400" cy="914400"/>
            </a:xfrm>
            <a:prstGeom prst="diamond">
              <a:avLst/>
            </a:prstGeom>
            <a:solidFill>
              <a:schemeClr val="accent2">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00">
                <a:solidFill>
                  <a:srgbClr val="182F51"/>
                </a:solidFill>
                <a:latin typeface="Levenim MT" panose="02010502060101010101" pitchFamily="2" charset="-79"/>
                <a:cs typeface="Levenim MT" panose="02010502060101010101" pitchFamily="2" charset="-79"/>
              </a:endParaRPr>
            </a:p>
          </p:txBody>
        </p:sp>
        <p:sp>
          <p:nvSpPr>
            <p:cNvPr id="74" name="TextBox 73">
              <a:extLst>
                <a:ext uri="{FF2B5EF4-FFF2-40B4-BE49-F238E27FC236}">
                  <a16:creationId xmlns:a16="http://schemas.microsoft.com/office/drawing/2014/main" id="{934B55A4-8884-165A-07F5-135702F775B8}"/>
                </a:ext>
              </a:extLst>
            </p:cNvPr>
            <p:cNvSpPr txBox="1"/>
            <p:nvPr/>
          </p:nvSpPr>
          <p:spPr>
            <a:xfrm>
              <a:off x="8684486" y="2651089"/>
              <a:ext cx="914400" cy="261610"/>
            </a:xfrm>
            <a:prstGeom prst="rect">
              <a:avLst/>
            </a:prstGeom>
            <a:noFill/>
            <a:ln>
              <a:noFill/>
            </a:ln>
          </p:spPr>
          <p:txBody>
            <a:bodyPr wrap="square">
              <a:spAutoFit/>
            </a:bodyPr>
            <a:lstStyle/>
            <a:p>
              <a:pPr algn="ctr"/>
              <a:r>
                <a:rPr lang="en-CA" sz="1100">
                  <a:solidFill>
                    <a:srgbClr val="182F51"/>
                  </a:solidFill>
                  <a:latin typeface="Levenim MT" panose="02010502060101010101" pitchFamily="2" charset="-79"/>
                  <a:cs typeface="Levenim MT" panose="02010502060101010101" pitchFamily="2" charset="-79"/>
                </a:rPr>
                <a:t>Reusable?</a:t>
              </a:r>
            </a:p>
          </p:txBody>
        </p:sp>
      </p:grpSp>
      <p:cxnSp>
        <p:nvCxnSpPr>
          <p:cNvPr id="76" name="Straight Arrow Connector 75">
            <a:extLst>
              <a:ext uri="{FF2B5EF4-FFF2-40B4-BE49-F238E27FC236}">
                <a16:creationId xmlns:a16="http://schemas.microsoft.com/office/drawing/2014/main" id="{69A40C30-7AF5-714F-DC8B-10C9194F2107}"/>
              </a:ext>
            </a:extLst>
          </p:cNvPr>
          <p:cNvCxnSpPr>
            <a:cxnSpLocks/>
            <a:stCxn id="73" idx="3"/>
            <a:endCxn id="27" idx="1"/>
          </p:cNvCxnSpPr>
          <p:nvPr/>
        </p:nvCxnSpPr>
        <p:spPr>
          <a:xfrm flipV="1">
            <a:off x="3139124" y="5185299"/>
            <a:ext cx="2100101" cy="1867"/>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70747244-0C4D-2C45-B868-D66F980D6A28}"/>
              </a:ext>
            </a:extLst>
          </p:cNvPr>
          <p:cNvCxnSpPr>
            <a:cxnSpLocks/>
            <a:stCxn id="73" idx="2"/>
            <a:endCxn id="48" idx="2"/>
          </p:cNvCxnSpPr>
          <p:nvPr/>
        </p:nvCxnSpPr>
        <p:spPr>
          <a:xfrm rot="5400000" flipH="1" flipV="1">
            <a:off x="4439504" y="2358996"/>
            <a:ext cx="1527790" cy="5042950"/>
          </a:xfrm>
          <a:prstGeom prst="bentConnector3">
            <a:avLst>
              <a:gd name="adj1" fmla="val -14963"/>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C9C13AF9-8447-5BDC-4DA2-9AAE9AF26503}"/>
              </a:ext>
            </a:extLst>
          </p:cNvPr>
          <p:cNvSpPr/>
          <p:nvPr/>
        </p:nvSpPr>
        <p:spPr>
          <a:xfrm>
            <a:off x="6661914" y="4985698"/>
            <a:ext cx="813732" cy="392159"/>
          </a:xfrm>
          <a:prstGeom prst="ellipse">
            <a:avLst/>
          </a:prstGeom>
          <a:solidFill>
            <a:schemeClr val="accent3"/>
          </a:solidFill>
          <a:ln w="9525">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End</a:t>
            </a:r>
            <a:endParaRPr lang="en-CA" sz="1100">
              <a:solidFill>
                <a:srgbClr val="182F51"/>
              </a:solidFill>
              <a:latin typeface="Levenim MT" panose="02010502060101010101" pitchFamily="2" charset="-79"/>
              <a:cs typeface="Levenim MT" panose="02010502060101010101" pitchFamily="2" charset="-79"/>
            </a:endParaRPr>
          </a:p>
        </p:txBody>
      </p:sp>
      <p:sp>
        <p:nvSpPr>
          <p:cNvPr id="80" name="Oval 79">
            <a:extLst>
              <a:ext uri="{FF2B5EF4-FFF2-40B4-BE49-F238E27FC236}">
                <a16:creationId xmlns:a16="http://schemas.microsoft.com/office/drawing/2014/main" id="{393BA569-5FC4-C0AC-7BEB-39FC029FAEC4}"/>
              </a:ext>
            </a:extLst>
          </p:cNvPr>
          <p:cNvSpPr/>
          <p:nvPr/>
        </p:nvSpPr>
        <p:spPr>
          <a:xfrm>
            <a:off x="8548376" y="3649887"/>
            <a:ext cx="813732" cy="392159"/>
          </a:xfrm>
          <a:prstGeom prst="ellipse">
            <a:avLst/>
          </a:prstGeom>
          <a:solidFill>
            <a:schemeClr val="accent3"/>
          </a:solidFill>
          <a:ln w="9525">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solidFill>
                  <a:srgbClr val="182F51"/>
                </a:solidFill>
                <a:latin typeface="Levenim MT" panose="02010502060101010101" pitchFamily="2" charset="-79"/>
                <a:cs typeface="Levenim MT" panose="02010502060101010101" pitchFamily="2" charset="-79"/>
              </a:rPr>
              <a:t>End</a:t>
            </a:r>
            <a:endParaRPr lang="en-CA" sz="1100">
              <a:solidFill>
                <a:srgbClr val="182F51"/>
              </a:solidFill>
              <a:latin typeface="Levenim MT" panose="02010502060101010101" pitchFamily="2" charset="-79"/>
              <a:cs typeface="Levenim MT" panose="02010502060101010101" pitchFamily="2" charset="-79"/>
            </a:endParaRPr>
          </a:p>
        </p:txBody>
      </p:sp>
      <p:sp>
        <p:nvSpPr>
          <p:cNvPr id="90" name="TextBox 89">
            <a:extLst>
              <a:ext uri="{FF2B5EF4-FFF2-40B4-BE49-F238E27FC236}">
                <a16:creationId xmlns:a16="http://schemas.microsoft.com/office/drawing/2014/main" id="{903277A9-4F18-5C78-8BC9-F45C3C6FA599}"/>
              </a:ext>
            </a:extLst>
          </p:cNvPr>
          <p:cNvSpPr txBox="1"/>
          <p:nvPr/>
        </p:nvSpPr>
        <p:spPr>
          <a:xfrm>
            <a:off x="2699575" y="5524490"/>
            <a:ext cx="649158" cy="338554"/>
          </a:xfrm>
          <a:prstGeom prst="rect">
            <a:avLst/>
          </a:prstGeom>
          <a:noFill/>
        </p:spPr>
        <p:txBody>
          <a:bodyPr wrap="square">
            <a:spAutoFit/>
          </a:bodyPr>
          <a:lstStyle/>
          <a:p>
            <a:r>
              <a:rPr lang="en-US" sz="800">
                <a:latin typeface="Levenim MT" panose="02010502060101010101" pitchFamily="2" charset="-79"/>
                <a:cs typeface="Levenim MT" panose="02010502060101010101" pitchFamily="2" charset="-79"/>
              </a:rPr>
              <a:t>Yes (~20%)</a:t>
            </a:r>
            <a:endParaRPr lang="en-CA" sz="800">
              <a:latin typeface="Levenim MT" panose="02010502060101010101" pitchFamily="2" charset="-79"/>
              <a:cs typeface="Levenim MT" panose="02010502060101010101" pitchFamily="2" charset="-79"/>
            </a:endParaRPr>
          </a:p>
        </p:txBody>
      </p:sp>
      <p:sp>
        <p:nvSpPr>
          <p:cNvPr id="91" name="TextBox 90">
            <a:extLst>
              <a:ext uri="{FF2B5EF4-FFF2-40B4-BE49-F238E27FC236}">
                <a16:creationId xmlns:a16="http://schemas.microsoft.com/office/drawing/2014/main" id="{D814AD88-560F-2A85-B02E-98B4A3047C6D}"/>
              </a:ext>
            </a:extLst>
          </p:cNvPr>
          <p:cNvSpPr txBox="1"/>
          <p:nvPr/>
        </p:nvSpPr>
        <p:spPr>
          <a:xfrm>
            <a:off x="3093886" y="4833988"/>
            <a:ext cx="649158" cy="338554"/>
          </a:xfrm>
          <a:prstGeom prst="rect">
            <a:avLst/>
          </a:prstGeom>
          <a:noFill/>
        </p:spPr>
        <p:txBody>
          <a:bodyPr wrap="square">
            <a:spAutoFit/>
          </a:bodyPr>
          <a:lstStyle/>
          <a:p>
            <a:r>
              <a:rPr lang="en-US" sz="800">
                <a:latin typeface="Levenim MT" panose="02010502060101010101" pitchFamily="2" charset="-79"/>
                <a:cs typeface="Levenim MT" panose="02010502060101010101" pitchFamily="2" charset="-79"/>
              </a:rPr>
              <a:t>No (~80%)</a:t>
            </a:r>
            <a:endParaRPr lang="en-CA" sz="800">
              <a:latin typeface="Levenim MT" panose="02010502060101010101" pitchFamily="2" charset="-79"/>
              <a:cs typeface="Levenim MT" panose="02010502060101010101" pitchFamily="2" charset="-79"/>
            </a:endParaRPr>
          </a:p>
        </p:txBody>
      </p:sp>
      <p:cxnSp>
        <p:nvCxnSpPr>
          <p:cNvPr id="93" name="Straight Arrow Connector 92">
            <a:extLst>
              <a:ext uri="{FF2B5EF4-FFF2-40B4-BE49-F238E27FC236}">
                <a16:creationId xmlns:a16="http://schemas.microsoft.com/office/drawing/2014/main" id="{E6526EA9-6862-5422-682A-A233A4353AF4}"/>
              </a:ext>
            </a:extLst>
          </p:cNvPr>
          <p:cNvCxnSpPr>
            <a:cxnSpLocks/>
            <a:stCxn id="27" idx="3"/>
            <a:endCxn id="79" idx="2"/>
          </p:cNvCxnSpPr>
          <p:nvPr/>
        </p:nvCxnSpPr>
        <p:spPr>
          <a:xfrm flipV="1">
            <a:off x="6341726" y="5181778"/>
            <a:ext cx="320188" cy="3521"/>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A1EA471-D5A5-C53A-FAEE-20EA4B97671E}"/>
              </a:ext>
            </a:extLst>
          </p:cNvPr>
          <p:cNvCxnSpPr>
            <a:stCxn id="48" idx="3"/>
            <a:endCxn id="80" idx="2"/>
          </p:cNvCxnSpPr>
          <p:nvPr/>
        </p:nvCxnSpPr>
        <p:spPr>
          <a:xfrm>
            <a:off x="8283559" y="3845765"/>
            <a:ext cx="264817" cy="202"/>
          </a:xfrm>
          <a:prstGeom prst="straightConnector1">
            <a:avLst/>
          </a:prstGeom>
          <a:ln>
            <a:solidFill>
              <a:srgbClr val="182F51"/>
            </a:solidFill>
            <a:tailEnd type="triangle"/>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6D87B5B1-C2DD-5107-A4A4-7E22C39BC698}"/>
              </a:ext>
            </a:extLst>
          </p:cNvPr>
          <p:cNvSpPr/>
          <p:nvPr/>
        </p:nvSpPr>
        <p:spPr>
          <a:xfrm>
            <a:off x="9360076" y="4786543"/>
            <a:ext cx="590711" cy="284679"/>
          </a:xfrm>
          <a:prstGeom prst="ellipse">
            <a:avLst/>
          </a:prstGeom>
          <a:solidFill>
            <a:schemeClr val="accent3"/>
          </a:solidFill>
          <a:ln w="9525">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solidFill>
                  <a:srgbClr val="182F51"/>
                </a:solidFill>
                <a:latin typeface="Levenim MT" panose="02010502060101010101" pitchFamily="2" charset="-79"/>
                <a:cs typeface="Levenim MT" panose="02010502060101010101" pitchFamily="2" charset="-79"/>
              </a:rPr>
              <a:t>Start</a:t>
            </a:r>
            <a:endParaRPr lang="en-CA" sz="800">
              <a:solidFill>
                <a:srgbClr val="182F51"/>
              </a:solidFill>
              <a:latin typeface="Levenim MT" panose="02010502060101010101" pitchFamily="2" charset="-79"/>
              <a:cs typeface="Levenim MT" panose="02010502060101010101" pitchFamily="2" charset="-79"/>
            </a:endParaRPr>
          </a:p>
        </p:txBody>
      </p:sp>
      <p:sp>
        <p:nvSpPr>
          <p:cNvPr id="98" name="Flowchart: Delay 97">
            <a:extLst>
              <a:ext uri="{FF2B5EF4-FFF2-40B4-BE49-F238E27FC236}">
                <a16:creationId xmlns:a16="http://schemas.microsoft.com/office/drawing/2014/main" id="{C88DA542-0F6F-DEA4-4195-3966763D7E45}"/>
              </a:ext>
            </a:extLst>
          </p:cNvPr>
          <p:cNvSpPr/>
          <p:nvPr/>
        </p:nvSpPr>
        <p:spPr>
          <a:xfrm>
            <a:off x="9446543" y="5205155"/>
            <a:ext cx="523018" cy="523018"/>
          </a:xfrm>
          <a:prstGeom prst="flowChartDelay">
            <a:avLst/>
          </a:prstGeom>
          <a:solidFill>
            <a:schemeClr val="accent4">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a:solidFill>
                  <a:srgbClr val="182F51"/>
                </a:solidFill>
                <a:latin typeface="Levenim MT" panose="02010502060101010101" pitchFamily="2" charset="-79"/>
                <a:cs typeface="Levenim MT" panose="02010502060101010101" pitchFamily="2" charset="-79"/>
              </a:rPr>
              <a:t>Delay</a:t>
            </a:r>
            <a:endParaRPr lang="en-CA" sz="700">
              <a:solidFill>
                <a:srgbClr val="182F51"/>
              </a:solidFill>
              <a:latin typeface="Levenim MT" panose="02010502060101010101" pitchFamily="2" charset="-79"/>
              <a:cs typeface="Levenim MT" panose="02010502060101010101" pitchFamily="2" charset="-79"/>
            </a:endParaRPr>
          </a:p>
        </p:txBody>
      </p:sp>
      <p:sp>
        <p:nvSpPr>
          <p:cNvPr id="99" name="Rectangle 98">
            <a:extLst>
              <a:ext uri="{FF2B5EF4-FFF2-40B4-BE49-F238E27FC236}">
                <a16:creationId xmlns:a16="http://schemas.microsoft.com/office/drawing/2014/main" id="{D920E879-F4D6-6061-78B1-CB6431C1088E}"/>
              </a:ext>
            </a:extLst>
          </p:cNvPr>
          <p:cNvSpPr/>
          <p:nvPr/>
        </p:nvSpPr>
        <p:spPr>
          <a:xfrm>
            <a:off x="10492373" y="4732292"/>
            <a:ext cx="811130" cy="393179"/>
          </a:xfrm>
          <a:prstGeom prst="rect">
            <a:avLst/>
          </a:prstGeom>
          <a:solidFill>
            <a:schemeClr val="accent6">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00">
                <a:solidFill>
                  <a:srgbClr val="182F51"/>
                </a:solidFill>
                <a:latin typeface="Levenim MT" panose="02010502060101010101" pitchFamily="2" charset="-79"/>
                <a:cs typeface="Levenim MT" panose="02010502060101010101" pitchFamily="2" charset="-79"/>
              </a:rPr>
              <a:t>Activity</a:t>
            </a:r>
          </a:p>
        </p:txBody>
      </p:sp>
      <p:grpSp>
        <p:nvGrpSpPr>
          <p:cNvPr id="100" name="Group 99">
            <a:extLst>
              <a:ext uri="{FF2B5EF4-FFF2-40B4-BE49-F238E27FC236}">
                <a16:creationId xmlns:a16="http://schemas.microsoft.com/office/drawing/2014/main" id="{49427E17-2265-1B4E-4C65-0C2145CEF64B}"/>
              </a:ext>
            </a:extLst>
          </p:cNvPr>
          <p:cNvGrpSpPr/>
          <p:nvPr/>
        </p:nvGrpSpPr>
        <p:grpSpPr>
          <a:xfrm>
            <a:off x="10581323" y="5170525"/>
            <a:ext cx="633228" cy="633228"/>
            <a:chOff x="2544094" y="5009892"/>
            <a:chExt cx="914400" cy="914400"/>
          </a:xfrm>
        </p:grpSpPr>
        <p:sp>
          <p:nvSpPr>
            <p:cNvPr id="101" name="Diamond 100">
              <a:extLst>
                <a:ext uri="{FF2B5EF4-FFF2-40B4-BE49-F238E27FC236}">
                  <a16:creationId xmlns:a16="http://schemas.microsoft.com/office/drawing/2014/main" id="{39086EB8-2B45-CA80-D99A-7CF8945C47BA}"/>
                </a:ext>
              </a:extLst>
            </p:cNvPr>
            <p:cNvSpPr/>
            <p:nvPr/>
          </p:nvSpPr>
          <p:spPr>
            <a:xfrm>
              <a:off x="2544094" y="5009892"/>
              <a:ext cx="914400" cy="914400"/>
            </a:xfrm>
            <a:prstGeom prst="diamond">
              <a:avLst/>
            </a:prstGeom>
            <a:solidFill>
              <a:schemeClr val="accent2">
                <a:lumMod val="20000"/>
                <a:lumOff val="80000"/>
              </a:schemeClr>
            </a:solidFill>
            <a:ln w="6350">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800">
                <a:solidFill>
                  <a:srgbClr val="182F51"/>
                </a:solidFill>
                <a:latin typeface="Levenim MT" panose="02010502060101010101" pitchFamily="2" charset="-79"/>
                <a:cs typeface="Levenim MT" panose="02010502060101010101" pitchFamily="2" charset="-79"/>
              </a:endParaRPr>
            </a:p>
          </p:txBody>
        </p:sp>
        <p:sp>
          <p:nvSpPr>
            <p:cNvPr id="102" name="TextBox 101">
              <a:extLst>
                <a:ext uri="{FF2B5EF4-FFF2-40B4-BE49-F238E27FC236}">
                  <a16:creationId xmlns:a16="http://schemas.microsoft.com/office/drawing/2014/main" id="{817BDB92-6C43-27D5-407D-0C71DA4FCC03}"/>
                </a:ext>
              </a:extLst>
            </p:cNvPr>
            <p:cNvSpPr txBox="1"/>
            <p:nvPr/>
          </p:nvSpPr>
          <p:spPr>
            <a:xfrm>
              <a:off x="2544094" y="5271904"/>
              <a:ext cx="914400" cy="354893"/>
            </a:xfrm>
            <a:prstGeom prst="rect">
              <a:avLst/>
            </a:prstGeom>
            <a:noFill/>
            <a:ln>
              <a:noFill/>
            </a:ln>
          </p:spPr>
          <p:txBody>
            <a:bodyPr wrap="square">
              <a:spAutoFit/>
            </a:bodyPr>
            <a:lstStyle/>
            <a:p>
              <a:pPr algn="ctr"/>
              <a:r>
                <a:rPr lang="en-CA" sz="800">
                  <a:solidFill>
                    <a:srgbClr val="182F51"/>
                  </a:solidFill>
                  <a:latin typeface="Levenim MT" panose="02010502060101010101" pitchFamily="2" charset="-79"/>
                  <a:cs typeface="Levenim MT" panose="02010502060101010101" pitchFamily="2" charset="-79"/>
                </a:rPr>
                <a:t>Decision </a:t>
              </a:r>
            </a:p>
            <a:p>
              <a:pPr algn="ctr"/>
              <a:r>
                <a:rPr lang="en-CA" sz="800">
                  <a:solidFill>
                    <a:srgbClr val="182F51"/>
                  </a:solidFill>
                  <a:latin typeface="Levenim MT" panose="02010502060101010101" pitchFamily="2" charset="-79"/>
                  <a:cs typeface="Levenim MT" panose="02010502060101010101" pitchFamily="2" charset="-79"/>
                </a:rPr>
                <a:t>Point</a:t>
              </a:r>
            </a:p>
          </p:txBody>
        </p:sp>
      </p:grpSp>
      <p:sp>
        <p:nvSpPr>
          <p:cNvPr id="103" name="TextBox 102">
            <a:extLst>
              <a:ext uri="{FF2B5EF4-FFF2-40B4-BE49-F238E27FC236}">
                <a16:creationId xmlns:a16="http://schemas.microsoft.com/office/drawing/2014/main" id="{57E860D1-A663-AD54-36A3-6E3868AE7F20}"/>
              </a:ext>
            </a:extLst>
          </p:cNvPr>
          <p:cNvSpPr txBox="1"/>
          <p:nvPr/>
        </p:nvSpPr>
        <p:spPr>
          <a:xfrm>
            <a:off x="9215774" y="4352658"/>
            <a:ext cx="761964" cy="261610"/>
          </a:xfrm>
          <a:prstGeom prst="rect">
            <a:avLst/>
          </a:prstGeom>
          <a:noFill/>
        </p:spPr>
        <p:txBody>
          <a:bodyPr wrap="square">
            <a:spAutoFit/>
          </a:bodyPr>
          <a:lstStyle/>
          <a:p>
            <a:r>
              <a:rPr lang="en-US" sz="1100">
                <a:solidFill>
                  <a:srgbClr val="182F51"/>
                </a:solidFill>
                <a:latin typeface="Century Gothic" panose="020B0502020202020204" pitchFamily="34" charset="0"/>
                <a:ea typeface="Calibri" panose="020F0502020204030204" pitchFamily="34" charset="0"/>
                <a:cs typeface="Times New Roman" panose="02020603050405020304" pitchFamily="18" charset="0"/>
              </a:rPr>
              <a:t>Key</a:t>
            </a:r>
            <a:endParaRPr lang="en-CA" sz="1100">
              <a:latin typeface="Century Gothic" panose="020B0502020202020204" pitchFamily="34" charset="0"/>
            </a:endParaRPr>
          </a:p>
        </p:txBody>
      </p:sp>
      <p:sp>
        <p:nvSpPr>
          <p:cNvPr id="104" name="Rectangle 103">
            <a:extLst>
              <a:ext uri="{FF2B5EF4-FFF2-40B4-BE49-F238E27FC236}">
                <a16:creationId xmlns:a16="http://schemas.microsoft.com/office/drawing/2014/main" id="{E39DEDFC-2648-A4C2-9972-2AD355A06119}"/>
              </a:ext>
            </a:extLst>
          </p:cNvPr>
          <p:cNvSpPr/>
          <p:nvPr/>
        </p:nvSpPr>
        <p:spPr>
          <a:xfrm>
            <a:off x="9234720" y="4344373"/>
            <a:ext cx="2207152" cy="14745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105" name="Rectangle 104">
            <a:extLst>
              <a:ext uri="{FF2B5EF4-FFF2-40B4-BE49-F238E27FC236}">
                <a16:creationId xmlns:a16="http://schemas.microsoft.com/office/drawing/2014/main" id="{C1039F66-48E2-EB36-1E61-EA1878B4E5CE}"/>
              </a:ext>
            </a:extLst>
          </p:cNvPr>
          <p:cNvSpPr/>
          <p:nvPr/>
        </p:nvSpPr>
        <p:spPr>
          <a:xfrm>
            <a:off x="9234719" y="4344440"/>
            <a:ext cx="2207152" cy="2686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00"/>
          </a:p>
        </p:txBody>
      </p:sp>
    </p:spTree>
    <p:extLst>
      <p:ext uri="{BB962C8B-B14F-4D97-AF65-F5344CB8AC3E}">
        <p14:creationId xmlns:p14="http://schemas.microsoft.com/office/powerpoint/2010/main" val="1698735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76F1-EA50-0471-EED1-1287AEF7B638}"/>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ABA84D1-6F08-FE3D-9C30-DB3B1A0A149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31</a:t>
            </a:fld>
            <a:endParaRPr lang="en-CA"/>
          </a:p>
        </p:txBody>
      </p:sp>
      <p:sp>
        <p:nvSpPr>
          <p:cNvPr id="7" name="Rectangle: Rounded Corners 6">
            <a:extLst>
              <a:ext uri="{FF2B5EF4-FFF2-40B4-BE49-F238E27FC236}">
                <a16:creationId xmlns:a16="http://schemas.microsoft.com/office/drawing/2014/main" id="{A79F0B5B-2F02-B92C-22F6-8DEC8894D5DF}"/>
              </a:ext>
            </a:extLst>
          </p:cNvPr>
          <p:cNvSpPr/>
          <p:nvPr/>
        </p:nvSpPr>
        <p:spPr>
          <a:xfrm>
            <a:off x="357600" y="2243478"/>
            <a:ext cx="11476800" cy="3820734"/>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1. Education &amp; Awareness</a:t>
            </a:r>
            <a:endParaRPr lang="en-US" sz="1200" b="0" dirty="0">
              <a:solidFill>
                <a:srgbClr val="182F51"/>
              </a:solidFill>
              <a:effectLst/>
              <a:latin typeface="Levenim MT" panose="02010502060101010101" pitchFamily="2" charset="-79"/>
              <a:cs typeface="Levenim MT" panose="02010502060101010101" pitchFamily="2" charset="-79"/>
            </a:endParaRP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People are unaware of the magnitude of unused instruments and the environmental impact of reprocessing unused items</a:t>
            </a: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People are unaware of the benefits of optimizing trays, such as reduced reprocessing time, cost savings, and potentially reduced set up time</a:t>
            </a:r>
            <a:endParaRPr lang="en-US" sz="1200" i="0" u="none" strike="noStrike"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2. Clinical workflow</a:t>
            </a:r>
            <a:endParaRPr lang="en-US" sz="1200" b="0" dirty="0">
              <a:solidFill>
                <a:srgbClr val="182F51"/>
              </a:solidFill>
              <a:effectLst/>
              <a:latin typeface="Levenim MT" panose="02010502060101010101" pitchFamily="2" charset="-79"/>
              <a:cs typeface="Levenim MT" panose="02010502060101010101" pitchFamily="2" charset="-79"/>
            </a:endParaRP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Surgeons rely on individual preferences rather than standardized sets</a:t>
            </a: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Variation in practice patterns between providers</a:t>
            </a: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Many nurses and surgeons are accustomed to standard instrument trays. Some believe that instruments necessary for surgical procedures will be removed, impacting patient safety and workflow.</a:t>
            </a: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 tray can used for different procedure types, but not all instruments from the tray are needed each time</a:t>
            </a: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3. Infrastructure</a:t>
            </a: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Trays are built manually based on habit, not data</a:t>
            </a: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If multiple trays are optimized at the same time, storage capacity may become a concern. It will take time to determine whether instruments can be redistributed to other trays missing the same items, or if they are common enough to justify being individually wrapped for future use.</a:t>
            </a:r>
            <a:endParaRPr lang="en-US" sz="1200" i="0" u="none" strike="noStrike"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4. Finances &amp; Procurement</a:t>
            </a: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Procurement processes are not linked to usage analytics</a:t>
            </a:r>
          </a:p>
          <a:p>
            <a:pPr marL="628650" lvl="1" indent="-171450" fontAlgn="base">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Instruments are typically owned by the OR. If an optimized instrument is not needed to complete another tray or is not used frequently enough to be kept individually wrapped, the item may need to be recycled, or the option of donation can be explored.</a:t>
            </a:r>
          </a:p>
          <a:p>
            <a:pPr marL="628650" lvl="1" indent="-171450" fontAlgn="base">
              <a:buFont typeface="Arial" panose="020B0604020202020204" pitchFamily="34" charset="0"/>
              <a:buChar char="•"/>
            </a:pPr>
            <a:endParaRPr lang="en-CA" sz="1200" dirty="0">
              <a:solidFill>
                <a:srgbClr val="182F51"/>
              </a:solidFill>
              <a:latin typeface="Levenim MT" panose="02010502060101010101" pitchFamily="2" charset="-79"/>
              <a:cs typeface="Levenim MT" panose="02010502060101010101" pitchFamily="2" charset="-79"/>
            </a:endParaRPr>
          </a:p>
        </p:txBody>
      </p:sp>
      <p:sp>
        <p:nvSpPr>
          <p:cNvPr id="9" name="Slide Number Placeholder 4">
            <a:extLst>
              <a:ext uri="{FF2B5EF4-FFF2-40B4-BE49-F238E27FC236}">
                <a16:creationId xmlns:a16="http://schemas.microsoft.com/office/drawing/2014/main" id="{FDEACF26-B2B3-5342-B3D2-FC11536F6DD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31</a:t>
            </a:fld>
            <a:endParaRPr lang="en-CA"/>
          </a:p>
        </p:txBody>
      </p:sp>
      <p:grpSp>
        <p:nvGrpSpPr>
          <p:cNvPr id="10" name="Group 9">
            <a:extLst>
              <a:ext uri="{FF2B5EF4-FFF2-40B4-BE49-F238E27FC236}">
                <a16:creationId xmlns:a16="http://schemas.microsoft.com/office/drawing/2014/main" id="{C0827115-5CE6-0EC6-9D21-2DD754044B1F}"/>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EFD93C58-E411-CC13-A96E-385ECB5A9469}"/>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59E3EB94-A334-3B37-6F77-C0C7C7C7B6E2}"/>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Root Cause Analysis</a:t>
              </a:r>
            </a:p>
          </p:txBody>
        </p:sp>
        <p:pic>
          <p:nvPicPr>
            <p:cNvPr id="13" name="Picture 12">
              <a:extLst>
                <a:ext uri="{FF2B5EF4-FFF2-40B4-BE49-F238E27FC236}">
                  <a16:creationId xmlns:a16="http://schemas.microsoft.com/office/drawing/2014/main" id="{18BC732C-FB99-4758-7BE0-028055A0B5FB}"/>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B284C788-59A7-91C2-C856-CE2D3711482A}"/>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1BCD7093-40F7-E945-57D4-5CEE95E07DB7}"/>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8" name="Oval 17">
            <a:extLst>
              <a:ext uri="{FF2B5EF4-FFF2-40B4-BE49-F238E27FC236}">
                <a16:creationId xmlns:a16="http://schemas.microsoft.com/office/drawing/2014/main" id="{DEA80650-1B59-9E7A-A619-28A2E84FECA8}"/>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5</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FD14C690-7EA0-FAED-9323-C8678C6DB9CD}"/>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31</a:t>
            </a:fld>
            <a:endParaRPr lang="en-CA"/>
          </a:p>
        </p:txBody>
      </p:sp>
      <p:sp>
        <p:nvSpPr>
          <p:cNvPr id="2" name="TextBox 1">
            <a:extLst>
              <a:ext uri="{FF2B5EF4-FFF2-40B4-BE49-F238E27FC236}">
                <a16:creationId xmlns:a16="http://schemas.microsoft.com/office/drawing/2014/main" id="{A77369F3-6A4E-B3BE-BFEF-32DC94055A3A}"/>
              </a:ext>
            </a:extLst>
          </p:cNvPr>
          <p:cNvSpPr txBox="1"/>
          <p:nvPr/>
        </p:nvSpPr>
        <p:spPr>
          <a:xfrm>
            <a:off x="519238" y="1340709"/>
            <a:ext cx="10970496" cy="739690"/>
          </a:xfrm>
          <a:prstGeom prst="rect">
            <a:avLst/>
          </a:prstGeom>
          <a:noFill/>
        </p:spPr>
        <p:txBody>
          <a:bodyPr wrap="square" rtlCol="0">
            <a:spAutoFit/>
          </a:bodyPr>
          <a:lstStyle/>
          <a:p>
            <a:pPr lvl="0" indent="12700">
              <a:lnSpc>
                <a:spcPct val="107000"/>
              </a:lnSpc>
              <a:spcAft>
                <a:spcPts val="800"/>
              </a:spcAft>
              <a:tabLst>
                <a:tab pos="0" algn="l"/>
              </a:tabLst>
            </a:pPr>
            <a:r>
              <a:rPr lang="en-US" sz="2000" dirty="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What gets in your way?</a:t>
            </a:r>
          </a:p>
          <a:p>
            <a:pPr marL="0" marR="0" lvl="0" indent="12700" algn="l" defTabSz="914400" rtl="0" eaLnBrk="1" fontAlgn="auto" latinLnBrk="0" hangingPunct="1">
              <a:lnSpc>
                <a:spcPct val="100000"/>
              </a:lnSpc>
              <a:spcBef>
                <a:spcPts val="0"/>
              </a:spcBef>
              <a:spcAft>
                <a:spcPts val="800"/>
              </a:spcAft>
              <a:buClrTx/>
              <a:buSzTx/>
              <a:buFontTx/>
              <a:buNone/>
              <a:tabLst>
                <a:tab pos="0" algn="l"/>
              </a:tabLst>
              <a:defRPr/>
            </a:pPr>
            <a:r>
              <a:rPr kumimoji="0" lang="en-US" sz="1400" b="1" i="0" u="none" strike="noStrike" kern="1200" cap="none" spc="0" normalizeH="0" baseline="0" noProof="0" dirty="0">
                <a:ln>
                  <a:noFill/>
                </a:ln>
                <a:solidFill>
                  <a:srgbClr val="5D6E1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Example</a:t>
            </a:r>
            <a:r>
              <a:rPr kumimoji="0" lang="en-US" sz="1400" b="1" i="0" u="none" strike="noStrike" kern="1200" cap="none" spc="0" normalizeH="0" baseline="0" noProof="0" dirty="0">
                <a:ln>
                  <a:noFill/>
                </a:ln>
                <a:solidFill>
                  <a:srgbClr val="5D6E1E"/>
                </a:solidFill>
                <a:effectLst/>
                <a:uLnTx/>
                <a:uFillTx/>
                <a:latin typeface="Century Gothic" panose="020B0502020202020204" pitchFamily="34" charset="0"/>
                <a:ea typeface="Times New Roman" panose="02020603050405020304" pitchFamily="18" charset="0"/>
                <a:cs typeface="Times New Roman"/>
              </a:rPr>
              <a:t>: Surgical Tray Optimization</a:t>
            </a:r>
            <a:endParaRPr kumimoji="0" lang="en-CA" sz="1400" b="0" i="0" u="none" strike="noStrike" kern="1200" cap="none" spc="0" normalizeH="0" baseline="0" noProof="0" dirty="0">
              <a:ln>
                <a:noFill/>
              </a:ln>
              <a:solidFill>
                <a:srgbClr val="5D6E1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053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6BF60-3DBF-4655-50EA-6E0E26CACE2F}"/>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DAA7706-7E46-992C-345B-53EEE5B2541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32</a:t>
            </a:fld>
            <a:endParaRPr lang="en-CA"/>
          </a:p>
        </p:txBody>
      </p:sp>
      <p:sp>
        <p:nvSpPr>
          <p:cNvPr id="7" name="Rectangle: Rounded Corners 6">
            <a:extLst>
              <a:ext uri="{FF2B5EF4-FFF2-40B4-BE49-F238E27FC236}">
                <a16:creationId xmlns:a16="http://schemas.microsoft.com/office/drawing/2014/main" id="{98262ADF-2EF0-104A-54F9-393A9A623ABC}"/>
              </a:ext>
            </a:extLst>
          </p:cNvPr>
          <p:cNvSpPr/>
          <p:nvPr/>
        </p:nvSpPr>
        <p:spPr>
          <a:xfrm>
            <a:off x="370609" y="2398938"/>
            <a:ext cx="11476800" cy="3341117"/>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rtl="0">
              <a:spcBef>
                <a:spcPts val="0"/>
              </a:spcBef>
              <a:spcAft>
                <a:spcPts val="0"/>
              </a:spcAft>
            </a:pPr>
            <a:br>
              <a:rPr lang="en-US" sz="1200" b="0">
                <a:effectLst/>
                <a:latin typeface="Levenim MT" panose="02010502060101010101" pitchFamily="2" charset="-79"/>
                <a:cs typeface="Levenim MT" panose="02010502060101010101" pitchFamily="2" charset="-79"/>
              </a:rPr>
            </a:br>
            <a:endParaRPr lang="en-US" sz="1200" b="0" i="0" u="none" strike="noStrike">
              <a:solidFill>
                <a:srgbClr val="000000"/>
              </a:solidFill>
              <a:effectLst/>
              <a:latin typeface="Levenim MT" panose="02010502060101010101" pitchFamily="2" charset="-79"/>
              <a:cs typeface="Levenim MT" panose="02010502060101010101" pitchFamily="2" charset="-79"/>
            </a:endParaRPr>
          </a:p>
        </p:txBody>
      </p:sp>
      <p:sp>
        <p:nvSpPr>
          <p:cNvPr id="9" name="Slide Number Placeholder 4">
            <a:extLst>
              <a:ext uri="{FF2B5EF4-FFF2-40B4-BE49-F238E27FC236}">
                <a16:creationId xmlns:a16="http://schemas.microsoft.com/office/drawing/2014/main" id="{197E1EE8-7F69-A62B-0F54-7F1D47F59E6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32</a:t>
            </a:fld>
            <a:endParaRPr lang="en-CA"/>
          </a:p>
        </p:txBody>
      </p:sp>
      <p:cxnSp>
        <p:nvCxnSpPr>
          <p:cNvPr id="21" name="Straight Arrow Connector 20">
            <a:extLst>
              <a:ext uri="{FF2B5EF4-FFF2-40B4-BE49-F238E27FC236}">
                <a16:creationId xmlns:a16="http://schemas.microsoft.com/office/drawing/2014/main" id="{8B43E5AF-34E2-A13C-54F5-859B6E16088A}"/>
              </a:ext>
            </a:extLst>
          </p:cNvPr>
          <p:cNvCxnSpPr/>
          <p:nvPr/>
        </p:nvCxnSpPr>
        <p:spPr>
          <a:xfrm>
            <a:off x="1301262" y="3320149"/>
            <a:ext cx="0" cy="222779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2D816A6-D4ED-9FC8-49B8-92112A721F51}"/>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46AF3E71-35F9-D3EE-32EC-22CC058CADA8}"/>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C65E063E-588C-39BC-C08F-6AF8C40DD9B1}"/>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Root Cause Analysis</a:t>
              </a:r>
            </a:p>
          </p:txBody>
        </p:sp>
        <p:pic>
          <p:nvPicPr>
            <p:cNvPr id="13" name="Picture 12">
              <a:extLst>
                <a:ext uri="{FF2B5EF4-FFF2-40B4-BE49-F238E27FC236}">
                  <a16:creationId xmlns:a16="http://schemas.microsoft.com/office/drawing/2014/main" id="{D9A5706D-DC2E-DADE-9382-BF2456140C74}"/>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19B7F450-0B62-BA6E-E671-621FDA03D30D}"/>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7EAC61EE-B293-26DD-27F4-5C831F332B4B}"/>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4823D8AD-846C-760C-FD38-6B02DCA24825}"/>
              </a:ext>
            </a:extLst>
          </p:cNvPr>
          <p:cNvSpPr txBox="1"/>
          <p:nvPr/>
        </p:nvSpPr>
        <p:spPr>
          <a:xfrm>
            <a:off x="519238" y="1340709"/>
            <a:ext cx="10970496" cy="739690"/>
          </a:xfrm>
          <a:prstGeom prst="rect">
            <a:avLst/>
          </a:prstGeom>
          <a:noFill/>
        </p:spPr>
        <p:txBody>
          <a:bodyPr wrap="square" rtlCol="0">
            <a:spAutoFit/>
          </a:bodyPr>
          <a:lstStyle/>
          <a:p>
            <a:pPr lvl="0" indent="12700">
              <a:lnSpc>
                <a:spcPct val="107000"/>
              </a:lnSpc>
              <a:spcAft>
                <a:spcPts val="800"/>
              </a:spcAft>
              <a:tabLst>
                <a:tab pos="0" algn="l"/>
              </a:tabLst>
            </a:pPr>
            <a:r>
              <a:rPr lang="en-US" sz="2000" dirty="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What gets in your way?</a:t>
            </a:r>
          </a:p>
          <a:p>
            <a:pPr marL="0" marR="0" lvl="0" indent="12700" algn="l" defTabSz="914400" rtl="0" eaLnBrk="1" fontAlgn="auto" latinLnBrk="0" hangingPunct="1">
              <a:lnSpc>
                <a:spcPct val="100000"/>
              </a:lnSpc>
              <a:spcBef>
                <a:spcPts val="0"/>
              </a:spcBef>
              <a:spcAft>
                <a:spcPts val="800"/>
              </a:spcAft>
              <a:buClrTx/>
              <a:buSzTx/>
              <a:buFontTx/>
              <a:buNone/>
              <a:tabLst>
                <a:tab pos="0" algn="l"/>
              </a:tabLst>
              <a:defRPr/>
            </a:pPr>
            <a:r>
              <a:rPr kumimoji="0" lang="en-US" sz="1400" b="1" i="0" u="none" strike="noStrike" kern="1200" cap="none" spc="0" normalizeH="0" baseline="0" noProof="0" dirty="0">
                <a:ln>
                  <a:noFill/>
                </a:ln>
                <a:solidFill>
                  <a:srgbClr val="5D6E1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Example</a:t>
            </a:r>
            <a:r>
              <a:rPr kumimoji="0" lang="en-US" sz="1400" b="1" i="0" u="none" strike="noStrike" kern="1200" cap="none" spc="0" normalizeH="0" baseline="0" noProof="0" dirty="0">
                <a:ln>
                  <a:noFill/>
                </a:ln>
                <a:solidFill>
                  <a:srgbClr val="5D6E1E"/>
                </a:solidFill>
                <a:effectLst/>
                <a:uLnTx/>
                <a:uFillTx/>
                <a:latin typeface="Century Gothic" panose="020B0502020202020204" pitchFamily="34" charset="0"/>
                <a:ea typeface="Times New Roman" panose="02020603050405020304" pitchFamily="18" charset="0"/>
                <a:cs typeface="Times New Roman"/>
              </a:rPr>
              <a:t>: Surgical Tray Optimization</a:t>
            </a:r>
            <a:endParaRPr kumimoji="0" lang="en-CA" sz="1400" b="0" i="0" u="none" strike="noStrike" kern="1200" cap="none" spc="0" normalizeH="0" baseline="0" noProof="0" dirty="0">
              <a:ln>
                <a:noFill/>
              </a:ln>
              <a:solidFill>
                <a:srgbClr val="5D6E1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4578B62E-B457-048C-BFEC-90CAD04204B8}"/>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5</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2A106A17-9D98-B0C7-F9BD-F87DFA417F0E}"/>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32</a:t>
            </a:fld>
            <a:endParaRPr lang="en-CA"/>
          </a:p>
        </p:txBody>
      </p:sp>
      <p:graphicFrame>
        <p:nvGraphicFramePr>
          <p:cNvPr id="2" name="Table 1">
            <a:extLst>
              <a:ext uri="{FF2B5EF4-FFF2-40B4-BE49-F238E27FC236}">
                <a16:creationId xmlns:a16="http://schemas.microsoft.com/office/drawing/2014/main" id="{06A629F0-B55B-1516-E3CC-1A805349161C}"/>
              </a:ext>
            </a:extLst>
          </p:cNvPr>
          <p:cNvGraphicFramePr>
            <a:graphicFrameLocks noGrp="1"/>
          </p:cNvGraphicFramePr>
          <p:nvPr>
            <p:extLst>
              <p:ext uri="{D42A27DB-BD31-4B8C-83A1-F6EECF244321}">
                <p14:modId xmlns:p14="http://schemas.microsoft.com/office/powerpoint/2010/main" val="2207061225"/>
              </p:ext>
            </p:extLst>
          </p:nvPr>
        </p:nvGraphicFramePr>
        <p:xfrm>
          <a:off x="710168" y="3015349"/>
          <a:ext cx="10643632" cy="304800"/>
        </p:xfrm>
        <a:graphic>
          <a:graphicData uri="http://schemas.openxmlformats.org/drawingml/2006/table">
            <a:tbl>
              <a:tblPr firstRow="1" bandRow="1">
                <a:tableStyleId>{F5AB1C69-6EDB-4FF4-983F-18BD219EF322}</a:tableStyleId>
              </a:tblPr>
              <a:tblGrid>
                <a:gridCol w="1189126">
                  <a:extLst>
                    <a:ext uri="{9D8B030D-6E8A-4147-A177-3AD203B41FA5}">
                      <a16:colId xmlns:a16="http://schemas.microsoft.com/office/drawing/2014/main" val="3232371767"/>
                    </a:ext>
                  </a:extLst>
                </a:gridCol>
                <a:gridCol w="9454506">
                  <a:extLst>
                    <a:ext uri="{9D8B030D-6E8A-4147-A177-3AD203B41FA5}">
                      <a16:colId xmlns:a16="http://schemas.microsoft.com/office/drawing/2014/main" val="29486410"/>
                    </a:ext>
                  </a:extLst>
                </a:gridCol>
              </a:tblGrid>
              <a:tr h="194817">
                <a:tc>
                  <a:txBody>
                    <a:bodyPr/>
                    <a:lstStyle/>
                    <a:p>
                      <a:r>
                        <a:rPr lang="en-US" sz="1400" b="0">
                          <a:solidFill>
                            <a:schemeClr val="bg1"/>
                          </a:solidFill>
                          <a:latin typeface="Levenim MT" panose="02010502060101010101" pitchFamily="2" charset="-79"/>
                          <a:cs typeface="Levenim MT" panose="02010502060101010101" pitchFamily="2" charset="-79"/>
                        </a:rPr>
                        <a:t>Why #1</a:t>
                      </a:r>
                      <a:endParaRPr lang="en-CA" sz="1400" b="0">
                        <a:solidFill>
                          <a:schemeClr val="bg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5723"/>
                    </a:solidFill>
                  </a:tcPr>
                </a:tc>
                <a:tc>
                  <a:txBody>
                    <a:bodyPr/>
                    <a:lstStyle/>
                    <a:p>
                      <a:r>
                        <a:rPr lang="en-US" sz="1400" b="0" dirty="0">
                          <a:solidFill>
                            <a:srgbClr val="0E2841"/>
                          </a:solidFill>
                          <a:latin typeface="Levenim MT" panose="02010502060101010101" pitchFamily="2" charset="-79"/>
                          <a:cs typeface="Levenim MT" panose="02010502060101010101" pitchFamily="2" charset="-79"/>
                        </a:rPr>
                        <a:t>Because trays contain more tools than are typically used in a procedure.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61957"/>
                  </a:ext>
                </a:extLst>
              </a:tr>
            </a:tbl>
          </a:graphicData>
        </a:graphic>
      </p:graphicFrame>
      <p:graphicFrame>
        <p:nvGraphicFramePr>
          <p:cNvPr id="3" name="Table 2">
            <a:extLst>
              <a:ext uri="{FF2B5EF4-FFF2-40B4-BE49-F238E27FC236}">
                <a16:creationId xmlns:a16="http://schemas.microsoft.com/office/drawing/2014/main" id="{11E8D3A1-D862-1CF3-3103-1312F983695D}"/>
              </a:ext>
            </a:extLst>
          </p:cNvPr>
          <p:cNvGraphicFramePr>
            <a:graphicFrameLocks noGrp="1"/>
          </p:cNvGraphicFramePr>
          <p:nvPr>
            <p:extLst>
              <p:ext uri="{D42A27DB-BD31-4B8C-83A1-F6EECF244321}">
                <p14:modId xmlns:p14="http://schemas.microsoft.com/office/powerpoint/2010/main" val="3996969093"/>
              </p:ext>
            </p:extLst>
          </p:nvPr>
        </p:nvGraphicFramePr>
        <p:xfrm>
          <a:off x="710168" y="3537851"/>
          <a:ext cx="10643632" cy="304800"/>
        </p:xfrm>
        <a:graphic>
          <a:graphicData uri="http://schemas.openxmlformats.org/drawingml/2006/table">
            <a:tbl>
              <a:tblPr firstRow="1" bandRow="1">
                <a:tableStyleId>{F5AB1C69-6EDB-4FF4-983F-18BD219EF322}</a:tableStyleId>
              </a:tblPr>
              <a:tblGrid>
                <a:gridCol w="1189126">
                  <a:extLst>
                    <a:ext uri="{9D8B030D-6E8A-4147-A177-3AD203B41FA5}">
                      <a16:colId xmlns:a16="http://schemas.microsoft.com/office/drawing/2014/main" val="3232371767"/>
                    </a:ext>
                  </a:extLst>
                </a:gridCol>
                <a:gridCol w="9454506">
                  <a:extLst>
                    <a:ext uri="{9D8B030D-6E8A-4147-A177-3AD203B41FA5}">
                      <a16:colId xmlns:a16="http://schemas.microsoft.com/office/drawing/2014/main" val="29486410"/>
                    </a:ext>
                  </a:extLst>
                </a:gridCol>
              </a:tblGrid>
              <a:tr h="200551">
                <a:tc>
                  <a:txBody>
                    <a:bodyPr/>
                    <a:lstStyle/>
                    <a:p>
                      <a:r>
                        <a:rPr lang="en-US" sz="1400" b="0">
                          <a:solidFill>
                            <a:schemeClr val="bg1"/>
                          </a:solidFill>
                          <a:latin typeface="Levenim MT" panose="02010502060101010101" pitchFamily="2" charset="-79"/>
                          <a:cs typeface="Levenim MT" panose="02010502060101010101" pitchFamily="2" charset="-79"/>
                        </a:rPr>
                        <a:t>Why #2</a:t>
                      </a:r>
                      <a:endParaRPr lang="en-CA" sz="1400" b="0">
                        <a:solidFill>
                          <a:schemeClr val="bg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5723"/>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b="0" dirty="0">
                          <a:solidFill>
                            <a:srgbClr val="0E2841"/>
                          </a:solidFill>
                          <a:latin typeface="Levenim MT" panose="02010502060101010101" pitchFamily="2" charset="-79"/>
                          <a:cs typeface="Levenim MT" panose="02010502060101010101" pitchFamily="2" charset="-79"/>
                        </a:rPr>
                        <a:t>Because each provider includes instruments they </a:t>
                      </a:r>
                      <a:r>
                        <a:rPr lang="en-US" sz="1400" b="0" i="1" dirty="0">
                          <a:solidFill>
                            <a:srgbClr val="0E2841"/>
                          </a:solidFill>
                          <a:latin typeface="Levenim MT" panose="02010502060101010101" pitchFamily="2" charset="-79"/>
                          <a:cs typeface="Levenim MT" panose="02010502060101010101" pitchFamily="2" charset="-79"/>
                        </a:rPr>
                        <a:t>might</a:t>
                      </a:r>
                      <a:r>
                        <a:rPr lang="en-US" sz="1400" b="0" dirty="0">
                          <a:solidFill>
                            <a:srgbClr val="0E2841"/>
                          </a:solidFill>
                          <a:latin typeface="Levenim MT" panose="02010502060101010101" pitchFamily="2" charset="-79"/>
                          <a:cs typeface="Levenim MT" panose="02010502060101010101" pitchFamily="2" charset="-79"/>
                        </a:rPr>
                        <a:t> need, based on personal preference</a:t>
                      </a:r>
                      <a:r>
                        <a:rPr lang="en-US" sz="1400" b="0" dirty="0">
                          <a:latin typeface="Levenim MT" panose="02010502060101010101" pitchFamily="2" charset="-79"/>
                          <a:cs typeface="Levenim MT" panose="02010502060101010101" pitchFamily="2" charset="-79"/>
                        </a:rPr>
                        <a:t>.</a:t>
                      </a:r>
                      <a:endParaRPr lang="en-US" sz="1400" b="0" dirty="0">
                        <a:solidFill>
                          <a:schemeClr val="tx2"/>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61957"/>
                  </a:ext>
                </a:extLst>
              </a:tr>
            </a:tbl>
          </a:graphicData>
        </a:graphic>
      </p:graphicFrame>
      <p:graphicFrame>
        <p:nvGraphicFramePr>
          <p:cNvPr id="5" name="Table 4">
            <a:extLst>
              <a:ext uri="{FF2B5EF4-FFF2-40B4-BE49-F238E27FC236}">
                <a16:creationId xmlns:a16="http://schemas.microsoft.com/office/drawing/2014/main" id="{22411ACC-B2F6-7B63-5D49-1CBEDC06FBD3}"/>
              </a:ext>
            </a:extLst>
          </p:cNvPr>
          <p:cNvGraphicFramePr>
            <a:graphicFrameLocks noGrp="1"/>
          </p:cNvGraphicFramePr>
          <p:nvPr>
            <p:extLst>
              <p:ext uri="{D42A27DB-BD31-4B8C-83A1-F6EECF244321}">
                <p14:modId xmlns:p14="http://schemas.microsoft.com/office/powerpoint/2010/main" val="4120326086"/>
              </p:ext>
            </p:extLst>
          </p:nvPr>
        </p:nvGraphicFramePr>
        <p:xfrm>
          <a:off x="710168" y="4036107"/>
          <a:ext cx="10643632" cy="304800"/>
        </p:xfrm>
        <a:graphic>
          <a:graphicData uri="http://schemas.openxmlformats.org/drawingml/2006/table">
            <a:tbl>
              <a:tblPr firstRow="1" bandRow="1">
                <a:tableStyleId>{F5AB1C69-6EDB-4FF4-983F-18BD219EF322}</a:tableStyleId>
              </a:tblPr>
              <a:tblGrid>
                <a:gridCol w="1189126">
                  <a:extLst>
                    <a:ext uri="{9D8B030D-6E8A-4147-A177-3AD203B41FA5}">
                      <a16:colId xmlns:a16="http://schemas.microsoft.com/office/drawing/2014/main" val="3232371767"/>
                    </a:ext>
                  </a:extLst>
                </a:gridCol>
                <a:gridCol w="9454506">
                  <a:extLst>
                    <a:ext uri="{9D8B030D-6E8A-4147-A177-3AD203B41FA5}">
                      <a16:colId xmlns:a16="http://schemas.microsoft.com/office/drawing/2014/main" val="29486410"/>
                    </a:ext>
                  </a:extLst>
                </a:gridCol>
              </a:tblGrid>
              <a:tr h="194817">
                <a:tc>
                  <a:txBody>
                    <a:bodyPr/>
                    <a:lstStyle/>
                    <a:p>
                      <a:r>
                        <a:rPr lang="en-US" sz="1400" b="0">
                          <a:solidFill>
                            <a:schemeClr val="bg1"/>
                          </a:solidFill>
                          <a:latin typeface="Levenim MT" panose="02010502060101010101" pitchFamily="2" charset="-79"/>
                          <a:cs typeface="Levenim MT" panose="02010502060101010101" pitchFamily="2" charset="-79"/>
                        </a:rPr>
                        <a:t>Why #3</a:t>
                      </a:r>
                      <a:endParaRPr lang="en-CA" sz="1400" b="0">
                        <a:solidFill>
                          <a:schemeClr val="bg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5723"/>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b="0" dirty="0">
                          <a:solidFill>
                            <a:srgbClr val="0E2841"/>
                          </a:solidFill>
                          <a:latin typeface="Levenim MT" panose="02010502060101010101" pitchFamily="2" charset="-79"/>
                          <a:cs typeface="Levenim MT" panose="02010502060101010101" pitchFamily="2" charset="-79"/>
                        </a:rPr>
                        <a:t>Because there is no standardized list or evidence-based guideline for tray contents.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61957"/>
                  </a:ext>
                </a:extLst>
              </a:tr>
            </a:tbl>
          </a:graphicData>
        </a:graphic>
      </p:graphicFrame>
      <p:graphicFrame>
        <p:nvGraphicFramePr>
          <p:cNvPr id="8" name="Table 7">
            <a:extLst>
              <a:ext uri="{FF2B5EF4-FFF2-40B4-BE49-F238E27FC236}">
                <a16:creationId xmlns:a16="http://schemas.microsoft.com/office/drawing/2014/main" id="{B3EE7D52-9644-8BD6-AB16-109C18059927}"/>
              </a:ext>
            </a:extLst>
          </p:cNvPr>
          <p:cNvGraphicFramePr>
            <a:graphicFrameLocks noGrp="1"/>
          </p:cNvGraphicFramePr>
          <p:nvPr>
            <p:extLst>
              <p:ext uri="{D42A27DB-BD31-4B8C-83A1-F6EECF244321}">
                <p14:modId xmlns:p14="http://schemas.microsoft.com/office/powerpoint/2010/main" val="4282319736"/>
              </p:ext>
            </p:extLst>
          </p:nvPr>
        </p:nvGraphicFramePr>
        <p:xfrm>
          <a:off x="710168" y="4538103"/>
          <a:ext cx="10643632" cy="304800"/>
        </p:xfrm>
        <a:graphic>
          <a:graphicData uri="http://schemas.openxmlformats.org/drawingml/2006/table">
            <a:tbl>
              <a:tblPr firstRow="1" bandRow="1">
                <a:tableStyleId>{F5AB1C69-6EDB-4FF4-983F-18BD219EF322}</a:tableStyleId>
              </a:tblPr>
              <a:tblGrid>
                <a:gridCol w="1189126">
                  <a:extLst>
                    <a:ext uri="{9D8B030D-6E8A-4147-A177-3AD203B41FA5}">
                      <a16:colId xmlns:a16="http://schemas.microsoft.com/office/drawing/2014/main" val="3232371767"/>
                    </a:ext>
                  </a:extLst>
                </a:gridCol>
                <a:gridCol w="9454506">
                  <a:extLst>
                    <a:ext uri="{9D8B030D-6E8A-4147-A177-3AD203B41FA5}">
                      <a16:colId xmlns:a16="http://schemas.microsoft.com/office/drawing/2014/main" val="29486410"/>
                    </a:ext>
                  </a:extLst>
                </a:gridCol>
              </a:tblGrid>
              <a:tr h="194817">
                <a:tc>
                  <a:txBody>
                    <a:bodyPr/>
                    <a:lstStyle/>
                    <a:p>
                      <a:r>
                        <a:rPr lang="en-US" sz="1400" b="0" dirty="0">
                          <a:solidFill>
                            <a:schemeClr val="bg1"/>
                          </a:solidFill>
                          <a:latin typeface="Levenim MT" panose="02010502060101010101" pitchFamily="2" charset="-79"/>
                          <a:cs typeface="Levenim MT" panose="02010502060101010101" pitchFamily="2" charset="-79"/>
                        </a:rPr>
                        <a:t>Why #4</a:t>
                      </a:r>
                      <a:endParaRPr lang="en-CA" sz="1400" b="0" dirty="0">
                        <a:solidFill>
                          <a:schemeClr val="bg1"/>
                        </a:solidFill>
                        <a:latin typeface="Levenim MT" panose="02010502060101010101" pitchFamily="2" charset="-79"/>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5723"/>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b="0" dirty="0">
                          <a:solidFill>
                            <a:srgbClr val="0E2841"/>
                          </a:solidFill>
                          <a:latin typeface="Levenim MT" panose="02010502060101010101" pitchFamily="2" charset="-79"/>
                          <a:cs typeface="Levenim MT" panose="02010502060101010101" pitchFamily="2" charset="-79"/>
                        </a:rPr>
                        <a:t>Because usage data is not routinely audited or analyzed to inform optimization.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61957"/>
                  </a:ext>
                </a:extLst>
              </a:tr>
            </a:tbl>
          </a:graphicData>
        </a:graphic>
      </p:graphicFrame>
      <p:graphicFrame>
        <p:nvGraphicFramePr>
          <p:cNvPr id="16" name="Table 15">
            <a:extLst>
              <a:ext uri="{FF2B5EF4-FFF2-40B4-BE49-F238E27FC236}">
                <a16:creationId xmlns:a16="http://schemas.microsoft.com/office/drawing/2014/main" id="{FB6D9FD7-3F9F-A5F0-6A8C-C1F74354F572}"/>
              </a:ext>
            </a:extLst>
          </p:cNvPr>
          <p:cNvGraphicFramePr>
            <a:graphicFrameLocks noGrp="1"/>
          </p:cNvGraphicFramePr>
          <p:nvPr>
            <p:extLst>
              <p:ext uri="{D42A27DB-BD31-4B8C-83A1-F6EECF244321}">
                <p14:modId xmlns:p14="http://schemas.microsoft.com/office/powerpoint/2010/main" val="2200539729"/>
              </p:ext>
            </p:extLst>
          </p:nvPr>
        </p:nvGraphicFramePr>
        <p:xfrm>
          <a:off x="710168" y="5060251"/>
          <a:ext cx="10643632" cy="304800"/>
        </p:xfrm>
        <a:graphic>
          <a:graphicData uri="http://schemas.openxmlformats.org/drawingml/2006/table">
            <a:tbl>
              <a:tblPr firstRow="1" bandRow="1">
                <a:tableStyleId>{F5AB1C69-6EDB-4FF4-983F-18BD219EF322}</a:tableStyleId>
              </a:tblPr>
              <a:tblGrid>
                <a:gridCol w="1189126">
                  <a:extLst>
                    <a:ext uri="{9D8B030D-6E8A-4147-A177-3AD203B41FA5}">
                      <a16:colId xmlns:a16="http://schemas.microsoft.com/office/drawing/2014/main" val="874761010"/>
                    </a:ext>
                  </a:extLst>
                </a:gridCol>
                <a:gridCol w="9454506">
                  <a:extLst>
                    <a:ext uri="{9D8B030D-6E8A-4147-A177-3AD203B41FA5}">
                      <a16:colId xmlns:a16="http://schemas.microsoft.com/office/drawing/2014/main" val="1303076945"/>
                    </a:ext>
                  </a:extLst>
                </a:gridCol>
              </a:tblGrid>
              <a:tr h="200551">
                <a:tc>
                  <a:txBody>
                    <a:bodyPr/>
                    <a:lstStyle/>
                    <a:p>
                      <a:r>
                        <a:rPr lang="en-US" sz="1400" b="0" kern="1200" dirty="0">
                          <a:solidFill>
                            <a:schemeClr val="bg1"/>
                          </a:solidFill>
                          <a:latin typeface="Levenim MT" panose="02010502060101010101" pitchFamily="2" charset="-79"/>
                          <a:ea typeface="+mn-ea"/>
                          <a:cs typeface="Levenim MT" panose="02010502060101010101" pitchFamily="2" charset="-79"/>
                        </a:rPr>
                        <a:t>Why #5</a:t>
                      </a:r>
                      <a:endParaRPr lang="en-CA" sz="1400" b="0" kern="1200" dirty="0">
                        <a:solidFill>
                          <a:schemeClr val="bg1"/>
                        </a:solidFill>
                        <a:latin typeface="Levenim MT" panose="02010502060101010101" pitchFamily="2" charset="-79"/>
                        <a:ea typeface="+mn-ea"/>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5723"/>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b="0" dirty="0">
                          <a:solidFill>
                            <a:srgbClr val="0E2841"/>
                          </a:solidFill>
                          <a:latin typeface="Levenim MT" panose="02010502060101010101" pitchFamily="2" charset="-79"/>
                          <a:cs typeface="Levenim MT" panose="02010502060101010101" pitchFamily="2" charset="-79"/>
                        </a:rPr>
                        <a:t>Because there is no formal process or accountability structure in place for tray review and optimization.</a:t>
                      </a:r>
                      <a:endParaRPr lang="en-US" sz="1400" b="0" kern="1200" dirty="0">
                        <a:solidFill>
                          <a:srgbClr val="0E2841"/>
                        </a:solidFill>
                        <a:latin typeface="Levenim MT" panose="02010502060101010101" pitchFamily="2" charset="-79"/>
                        <a:ea typeface="+mn-ea"/>
                        <a:cs typeface="Levenim MT" panose="02010502060101010101" pitchFamily="2"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4079629"/>
                  </a:ext>
                </a:extLst>
              </a:tr>
            </a:tbl>
          </a:graphicData>
        </a:graphic>
      </p:graphicFrame>
      <p:sp>
        <p:nvSpPr>
          <p:cNvPr id="19" name="TextBox 18">
            <a:extLst>
              <a:ext uri="{FF2B5EF4-FFF2-40B4-BE49-F238E27FC236}">
                <a16:creationId xmlns:a16="http://schemas.microsoft.com/office/drawing/2014/main" id="{CC7D48E4-D871-1738-F068-87079479B19E}"/>
              </a:ext>
            </a:extLst>
          </p:cNvPr>
          <p:cNvSpPr txBox="1"/>
          <p:nvPr/>
        </p:nvSpPr>
        <p:spPr>
          <a:xfrm>
            <a:off x="637546" y="2571046"/>
            <a:ext cx="8932704" cy="307777"/>
          </a:xfrm>
          <a:prstGeom prst="rect">
            <a:avLst/>
          </a:prstGeom>
          <a:noFill/>
        </p:spPr>
        <p:txBody>
          <a:bodyPr wrap="square">
            <a:spAutoFit/>
          </a:bodyPr>
          <a:lstStyle/>
          <a:p>
            <a:r>
              <a:rPr lang="en-US" sz="1400" b="1">
                <a:solidFill>
                  <a:srgbClr val="0E2841"/>
                </a:solidFill>
                <a:latin typeface="Levenim MT" panose="02010502060101010101" pitchFamily="2" charset="-79"/>
                <a:cs typeface="Levenim MT" panose="02010502060101010101" pitchFamily="2" charset="-79"/>
              </a:rPr>
              <a:t>WHY ARE UNNECESSARY INSTRUMENTS INCLUDED IN SURGICAL TRAYS?</a:t>
            </a:r>
          </a:p>
        </p:txBody>
      </p:sp>
    </p:spTree>
    <p:extLst>
      <p:ext uri="{BB962C8B-B14F-4D97-AF65-F5344CB8AC3E}">
        <p14:creationId xmlns:p14="http://schemas.microsoft.com/office/powerpoint/2010/main" val="127762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03102-363D-9126-F9A3-513E26D76845}"/>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8A19872-9D7A-6C05-08E6-B763FE9C9C6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33</a:t>
            </a:fld>
            <a:endParaRPr lang="en-CA"/>
          </a:p>
        </p:txBody>
      </p:sp>
      <p:sp>
        <p:nvSpPr>
          <p:cNvPr id="7" name="Rectangle: Rounded Corners 6">
            <a:extLst>
              <a:ext uri="{FF2B5EF4-FFF2-40B4-BE49-F238E27FC236}">
                <a16:creationId xmlns:a16="http://schemas.microsoft.com/office/drawing/2014/main" id="{FCF8715D-DF5E-B750-2174-3F2425646808}"/>
              </a:ext>
            </a:extLst>
          </p:cNvPr>
          <p:cNvSpPr/>
          <p:nvPr/>
        </p:nvSpPr>
        <p:spPr>
          <a:xfrm>
            <a:off x="370609" y="2243479"/>
            <a:ext cx="11476800" cy="3820734"/>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rtl="0">
              <a:spcBef>
                <a:spcPts val="0"/>
              </a:spcBef>
              <a:spcAft>
                <a:spcPts val="0"/>
              </a:spcAft>
            </a:pPr>
            <a:br>
              <a:rPr lang="en-US" sz="1100" b="0">
                <a:effectLst/>
                <a:latin typeface="Levenim MT" panose="02010502060101010101" pitchFamily="2" charset="-79"/>
                <a:cs typeface="Levenim MT" panose="02010502060101010101" pitchFamily="2" charset="-79"/>
              </a:rPr>
            </a:br>
            <a:endParaRPr lang="en-US" sz="1100" b="0" i="0" u="none" strike="noStrike">
              <a:solidFill>
                <a:srgbClr val="000000"/>
              </a:solidFill>
              <a:effectLst/>
              <a:latin typeface="Levenim MT" panose="02010502060101010101" pitchFamily="2" charset="-79"/>
              <a:cs typeface="Levenim MT" panose="02010502060101010101" pitchFamily="2" charset="-79"/>
            </a:endParaRPr>
          </a:p>
        </p:txBody>
      </p:sp>
      <p:sp>
        <p:nvSpPr>
          <p:cNvPr id="9" name="Slide Number Placeholder 4">
            <a:extLst>
              <a:ext uri="{FF2B5EF4-FFF2-40B4-BE49-F238E27FC236}">
                <a16:creationId xmlns:a16="http://schemas.microsoft.com/office/drawing/2014/main" id="{00CB8B07-5C58-7A69-26A5-FFE661137C2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33</a:t>
            </a:fld>
            <a:endParaRPr lang="en-CA"/>
          </a:p>
        </p:txBody>
      </p:sp>
      <p:grpSp>
        <p:nvGrpSpPr>
          <p:cNvPr id="10" name="Group 9">
            <a:extLst>
              <a:ext uri="{FF2B5EF4-FFF2-40B4-BE49-F238E27FC236}">
                <a16:creationId xmlns:a16="http://schemas.microsoft.com/office/drawing/2014/main" id="{1BA7DC8B-1B76-96FE-0A9E-515A73315DAB}"/>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0E87CF56-6260-E83F-4F78-AB8A2D9A53A4}"/>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54AE3E47-8C17-55CB-87F6-2B0FE48A1B72}"/>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Root Cause Analysis</a:t>
              </a:r>
            </a:p>
          </p:txBody>
        </p:sp>
        <p:pic>
          <p:nvPicPr>
            <p:cNvPr id="13" name="Picture 12">
              <a:extLst>
                <a:ext uri="{FF2B5EF4-FFF2-40B4-BE49-F238E27FC236}">
                  <a16:creationId xmlns:a16="http://schemas.microsoft.com/office/drawing/2014/main" id="{4776B7F9-D4FD-591F-966F-E6ED3CC3A6A1}"/>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41BEE4F6-1CFE-2760-7027-40CE3A71CAC0}"/>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C44906E0-B933-7062-9A4E-A4B1D2D497D1}"/>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B3EB3D4D-2D63-5BE6-DA6C-E2CB402C32FE}"/>
              </a:ext>
            </a:extLst>
          </p:cNvPr>
          <p:cNvSpPr txBox="1"/>
          <p:nvPr/>
        </p:nvSpPr>
        <p:spPr>
          <a:xfrm>
            <a:off x="519238" y="1340709"/>
            <a:ext cx="10970496" cy="739690"/>
          </a:xfrm>
          <a:prstGeom prst="rect">
            <a:avLst/>
          </a:prstGeom>
          <a:noFill/>
        </p:spPr>
        <p:txBody>
          <a:bodyPr wrap="square" rtlCol="0">
            <a:spAutoFit/>
          </a:bodyPr>
          <a:lstStyle/>
          <a:p>
            <a:pPr lvl="0" indent="12700">
              <a:lnSpc>
                <a:spcPct val="107000"/>
              </a:lnSpc>
              <a:spcAft>
                <a:spcPts val="800"/>
              </a:spcAft>
              <a:tabLst>
                <a:tab pos="0" algn="l"/>
              </a:tabLst>
            </a:pPr>
            <a:r>
              <a:rPr lang="en-US" sz="200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What gets in your way?</a:t>
            </a:r>
          </a:p>
          <a:p>
            <a:pPr marL="0" marR="0" lvl="0" indent="12700" algn="l" defTabSz="914400" rtl="0" eaLnBrk="1" fontAlgn="auto" latinLnBrk="0" hangingPunct="1">
              <a:lnSpc>
                <a:spcPct val="100000"/>
              </a:lnSpc>
              <a:spcBef>
                <a:spcPts val="0"/>
              </a:spcBef>
              <a:spcAft>
                <a:spcPts val="800"/>
              </a:spcAft>
              <a:buClrTx/>
              <a:buSzTx/>
              <a:buFontTx/>
              <a:buNone/>
              <a:tabLst>
                <a:tab pos="0" algn="l"/>
              </a:tabLst>
              <a:defRPr/>
            </a:pPr>
            <a:r>
              <a:rPr kumimoji="0" lang="en-US" sz="1400" b="1" i="0" u="none" strike="noStrike" kern="1200" cap="none" spc="0" normalizeH="0" baseline="0" noProof="0">
                <a:ln>
                  <a:noFill/>
                </a:ln>
                <a:solidFill>
                  <a:srgbClr val="5D6E1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Example</a:t>
            </a:r>
            <a:r>
              <a:rPr kumimoji="0" lang="en-US" sz="1400" b="1" i="0" u="none" strike="noStrike" kern="1200" cap="none" spc="0" normalizeH="0" baseline="0" noProof="0">
                <a:ln>
                  <a:noFill/>
                </a:ln>
                <a:solidFill>
                  <a:srgbClr val="5D6E1E"/>
                </a:solidFill>
                <a:effectLst/>
                <a:uLnTx/>
                <a:uFillTx/>
                <a:latin typeface="Century Gothic" panose="020B0502020202020204" pitchFamily="34" charset="0"/>
                <a:ea typeface="Times New Roman" panose="02020603050405020304" pitchFamily="18" charset="0"/>
                <a:cs typeface="Times New Roman"/>
              </a:rPr>
              <a:t>: Surgical Tray Optimization</a:t>
            </a:r>
            <a:endParaRPr kumimoji="0" lang="en-CA" sz="1400" b="0" i="0" u="none" strike="noStrike" kern="1200" cap="none" spc="0" normalizeH="0" baseline="0" noProof="0">
              <a:ln>
                <a:noFill/>
              </a:ln>
              <a:solidFill>
                <a:srgbClr val="5D6E1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8340593E-138F-591D-1761-716CC428CFA1}"/>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5</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718A7968-C9F4-3ED6-57F1-4464D1B1A0A4}"/>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33</a:t>
            </a:fld>
            <a:endParaRPr lang="en-CA"/>
          </a:p>
        </p:txBody>
      </p:sp>
      <p:sp>
        <p:nvSpPr>
          <p:cNvPr id="2" name="TextBox 1">
            <a:extLst>
              <a:ext uri="{FF2B5EF4-FFF2-40B4-BE49-F238E27FC236}">
                <a16:creationId xmlns:a16="http://schemas.microsoft.com/office/drawing/2014/main" id="{96CF3AE3-163D-0000-9A8C-F04C8AF88562}"/>
              </a:ext>
            </a:extLst>
          </p:cNvPr>
          <p:cNvSpPr txBox="1"/>
          <p:nvPr/>
        </p:nvSpPr>
        <p:spPr>
          <a:xfrm>
            <a:off x="9406067" y="3930775"/>
            <a:ext cx="1711036" cy="338554"/>
          </a:xfrm>
          <a:prstGeom prst="rect">
            <a:avLst/>
          </a:prstGeom>
          <a:solidFill>
            <a:srgbClr val="A5A5A5">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Problem/Issue</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cxnSp>
        <p:nvCxnSpPr>
          <p:cNvPr id="3" name="Straight Arrow Connector 2">
            <a:extLst>
              <a:ext uri="{FF2B5EF4-FFF2-40B4-BE49-F238E27FC236}">
                <a16:creationId xmlns:a16="http://schemas.microsoft.com/office/drawing/2014/main" id="{A0D27BE1-6259-F269-9E38-25FE77239863}"/>
              </a:ext>
            </a:extLst>
          </p:cNvPr>
          <p:cNvCxnSpPr>
            <a:cxnSpLocks/>
            <a:endCxn id="2" idx="1"/>
          </p:cNvCxnSpPr>
          <p:nvPr/>
        </p:nvCxnSpPr>
        <p:spPr>
          <a:xfrm flipV="1">
            <a:off x="843958" y="4100052"/>
            <a:ext cx="8562109" cy="15389"/>
          </a:xfrm>
          <a:prstGeom prst="straightConnector1">
            <a:avLst/>
          </a:prstGeom>
          <a:noFill/>
          <a:ln w="6350" cap="flat" cmpd="sng" algn="ctr">
            <a:solidFill>
              <a:srgbClr val="002060"/>
            </a:solidFill>
            <a:prstDash val="solid"/>
            <a:miter lim="800000"/>
            <a:tailEnd type="triangle"/>
          </a:ln>
          <a:effectLst/>
        </p:spPr>
      </p:cxnSp>
      <p:sp>
        <p:nvSpPr>
          <p:cNvPr id="5" name="TextBox 4">
            <a:extLst>
              <a:ext uri="{FF2B5EF4-FFF2-40B4-BE49-F238E27FC236}">
                <a16:creationId xmlns:a16="http://schemas.microsoft.com/office/drawing/2014/main" id="{043251E2-482F-C0D5-369B-AF2703FC2439}"/>
              </a:ext>
            </a:extLst>
          </p:cNvPr>
          <p:cNvSpPr txBox="1"/>
          <p:nvPr/>
        </p:nvSpPr>
        <p:spPr>
          <a:xfrm>
            <a:off x="2147806" y="2414409"/>
            <a:ext cx="1711036" cy="584775"/>
          </a:xfrm>
          <a:prstGeom prst="rect">
            <a:avLst/>
          </a:prstGeom>
          <a:solidFill>
            <a:srgbClr val="44546A">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Education and awareness</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sp>
        <p:nvSpPr>
          <p:cNvPr id="8" name="TextBox 7">
            <a:extLst>
              <a:ext uri="{FF2B5EF4-FFF2-40B4-BE49-F238E27FC236}">
                <a16:creationId xmlns:a16="http://schemas.microsoft.com/office/drawing/2014/main" id="{25827A21-E42D-4990-6CF0-6EA61FDF209A}"/>
              </a:ext>
            </a:extLst>
          </p:cNvPr>
          <p:cNvSpPr txBox="1"/>
          <p:nvPr/>
        </p:nvSpPr>
        <p:spPr>
          <a:xfrm>
            <a:off x="5476134" y="2602325"/>
            <a:ext cx="1711036" cy="338554"/>
          </a:xfrm>
          <a:prstGeom prst="rect">
            <a:avLst/>
          </a:prstGeom>
          <a:solidFill>
            <a:srgbClr val="44546A">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Infrastructure</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sp>
        <p:nvSpPr>
          <p:cNvPr id="16" name="TextBox 15">
            <a:extLst>
              <a:ext uri="{FF2B5EF4-FFF2-40B4-BE49-F238E27FC236}">
                <a16:creationId xmlns:a16="http://schemas.microsoft.com/office/drawing/2014/main" id="{FE7D4C44-D1F9-BEB6-7B36-E09FCF3EB1E6}"/>
              </a:ext>
            </a:extLst>
          </p:cNvPr>
          <p:cNvSpPr txBox="1"/>
          <p:nvPr/>
        </p:nvSpPr>
        <p:spPr>
          <a:xfrm>
            <a:off x="3761634" y="5236934"/>
            <a:ext cx="1711036" cy="338554"/>
          </a:xfrm>
          <a:prstGeom prst="rect">
            <a:avLst/>
          </a:prstGeom>
          <a:solidFill>
            <a:srgbClr val="44546A">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Clinical flow</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sp>
        <p:nvSpPr>
          <p:cNvPr id="19" name="TextBox 18">
            <a:extLst>
              <a:ext uri="{FF2B5EF4-FFF2-40B4-BE49-F238E27FC236}">
                <a16:creationId xmlns:a16="http://schemas.microsoft.com/office/drawing/2014/main" id="{C3450695-AB6A-872B-AFBF-0ACC91F1AC6B}"/>
              </a:ext>
            </a:extLst>
          </p:cNvPr>
          <p:cNvSpPr txBox="1"/>
          <p:nvPr/>
        </p:nvSpPr>
        <p:spPr>
          <a:xfrm>
            <a:off x="7187170" y="5236934"/>
            <a:ext cx="1711036" cy="584775"/>
          </a:xfrm>
          <a:prstGeom prst="rect">
            <a:avLst/>
          </a:prstGeom>
          <a:solidFill>
            <a:srgbClr val="44546A">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rPr>
              <a:t>Finances and Procurement</a:t>
            </a:r>
            <a:endParaRPr kumimoji="0" lang="en-CA" sz="1600" b="0" i="0" u="none" strike="noStrike" kern="0" cap="none" spc="0" normalizeH="0" baseline="0" noProof="0">
              <a:ln>
                <a:noFill/>
              </a:ln>
              <a:solidFill>
                <a:srgbClr val="182F51"/>
              </a:solidFill>
              <a:effectLst/>
              <a:uLnTx/>
              <a:uFillTx/>
              <a:latin typeface="Levenim MT" panose="02010502060101010101" pitchFamily="2" charset="-79"/>
              <a:cs typeface="Levenim MT" panose="02010502060101010101" pitchFamily="2" charset="-79"/>
            </a:endParaRPr>
          </a:p>
        </p:txBody>
      </p:sp>
      <p:cxnSp>
        <p:nvCxnSpPr>
          <p:cNvPr id="20" name="Straight Arrow Connector 19">
            <a:extLst>
              <a:ext uri="{FF2B5EF4-FFF2-40B4-BE49-F238E27FC236}">
                <a16:creationId xmlns:a16="http://schemas.microsoft.com/office/drawing/2014/main" id="{CFD462D0-89AF-DA5B-C57E-B5E0139C060D}"/>
              </a:ext>
            </a:extLst>
          </p:cNvPr>
          <p:cNvCxnSpPr>
            <a:cxnSpLocks/>
            <a:stCxn id="5" idx="2"/>
          </p:cNvCxnSpPr>
          <p:nvPr/>
        </p:nvCxnSpPr>
        <p:spPr>
          <a:xfrm>
            <a:off x="3003324" y="2999184"/>
            <a:ext cx="755245" cy="1107504"/>
          </a:xfrm>
          <a:prstGeom prst="straightConnector1">
            <a:avLst/>
          </a:prstGeom>
          <a:noFill/>
          <a:ln w="6350" cap="flat" cmpd="sng" algn="ctr">
            <a:solidFill>
              <a:srgbClr val="002060"/>
            </a:solidFill>
            <a:prstDash val="solid"/>
            <a:miter lim="800000"/>
            <a:tailEnd type="triangle"/>
          </a:ln>
          <a:effectLst/>
        </p:spPr>
      </p:cxnSp>
      <p:cxnSp>
        <p:nvCxnSpPr>
          <p:cNvPr id="21" name="Straight Arrow Connector 20">
            <a:extLst>
              <a:ext uri="{FF2B5EF4-FFF2-40B4-BE49-F238E27FC236}">
                <a16:creationId xmlns:a16="http://schemas.microsoft.com/office/drawing/2014/main" id="{4654F208-D3EE-48C1-66C1-F905EA539EB5}"/>
              </a:ext>
            </a:extLst>
          </p:cNvPr>
          <p:cNvCxnSpPr/>
          <p:nvPr/>
        </p:nvCxnSpPr>
        <p:spPr>
          <a:xfrm>
            <a:off x="6275079" y="2969286"/>
            <a:ext cx="855518" cy="1146155"/>
          </a:xfrm>
          <a:prstGeom prst="straightConnector1">
            <a:avLst/>
          </a:prstGeom>
          <a:noFill/>
          <a:ln w="6350" cap="flat" cmpd="sng" algn="ctr">
            <a:solidFill>
              <a:srgbClr val="002060"/>
            </a:solidFill>
            <a:prstDash val="solid"/>
            <a:miter lim="800000"/>
            <a:tailEnd type="triangle"/>
          </a:ln>
          <a:effectLst/>
        </p:spPr>
      </p:cxnSp>
      <p:cxnSp>
        <p:nvCxnSpPr>
          <p:cNvPr id="22" name="Straight Arrow Connector 21">
            <a:extLst>
              <a:ext uri="{FF2B5EF4-FFF2-40B4-BE49-F238E27FC236}">
                <a16:creationId xmlns:a16="http://schemas.microsoft.com/office/drawing/2014/main" id="{86A9D29E-007B-1A7E-444A-AF1A2EED7387}"/>
              </a:ext>
            </a:extLst>
          </p:cNvPr>
          <p:cNvCxnSpPr>
            <a:cxnSpLocks/>
            <a:endCxn id="16" idx="0"/>
          </p:cNvCxnSpPr>
          <p:nvPr/>
        </p:nvCxnSpPr>
        <p:spPr>
          <a:xfrm flipH="1">
            <a:off x="4617152" y="4106689"/>
            <a:ext cx="855518" cy="1130245"/>
          </a:xfrm>
          <a:prstGeom prst="straightConnector1">
            <a:avLst/>
          </a:prstGeom>
          <a:noFill/>
          <a:ln w="6350" cap="flat" cmpd="sng" algn="ctr">
            <a:solidFill>
              <a:srgbClr val="002060"/>
            </a:solidFill>
            <a:prstDash val="solid"/>
            <a:miter lim="800000"/>
            <a:headEnd type="triangle" w="med" len="med"/>
            <a:tailEnd type="none" w="med" len="med"/>
          </a:ln>
          <a:effectLst/>
        </p:spPr>
      </p:cxnSp>
      <p:cxnSp>
        <p:nvCxnSpPr>
          <p:cNvPr id="23" name="Straight Arrow Connector 22">
            <a:extLst>
              <a:ext uri="{FF2B5EF4-FFF2-40B4-BE49-F238E27FC236}">
                <a16:creationId xmlns:a16="http://schemas.microsoft.com/office/drawing/2014/main" id="{3EEA3D92-D4A9-0625-2590-D7FB2A871BDD}"/>
              </a:ext>
            </a:extLst>
          </p:cNvPr>
          <p:cNvCxnSpPr>
            <a:cxnSpLocks/>
          </p:cNvCxnSpPr>
          <p:nvPr/>
        </p:nvCxnSpPr>
        <p:spPr>
          <a:xfrm flipH="1">
            <a:off x="8090601" y="4106688"/>
            <a:ext cx="855518" cy="1130245"/>
          </a:xfrm>
          <a:prstGeom prst="straightConnector1">
            <a:avLst/>
          </a:prstGeom>
          <a:noFill/>
          <a:ln w="6350" cap="flat" cmpd="sng" algn="ctr">
            <a:solidFill>
              <a:srgbClr val="002060"/>
            </a:solidFill>
            <a:prstDash val="solid"/>
            <a:miter lim="800000"/>
            <a:headEnd type="triangle" w="med" len="med"/>
            <a:tailEnd type="none" w="med" len="med"/>
          </a:ln>
          <a:effectLst/>
        </p:spPr>
      </p:cxnSp>
      <p:cxnSp>
        <p:nvCxnSpPr>
          <p:cNvPr id="24" name="Straight Arrow Connector 23">
            <a:extLst>
              <a:ext uri="{FF2B5EF4-FFF2-40B4-BE49-F238E27FC236}">
                <a16:creationId xmlns:a16="http://schemas.microsoft.com/office/drawing/2014/main" id="{F712DE96-0B68-AFF8-4D2F-5F5CEDDD8D79}"/>
              </a:ext>
            </a:extLst>
          </p:cNvPr>
          <p:cNvCxnSpPr>
            <a:cxnSpLocks/>
          </p:cNvCxnSpPr>
          <p:nvPr/>
        </p:nvCxnSpPr>
        <p:spPr>
          <a:xfrm>
            <a:off x="2261528" y="3906935"/>
            <a:ext cx="1332347" cy="0"/>
          </a:xfrm>
          <a:prstGeom prst="straightConnector1">
            <a:avLst/>
          </a:prstGeom>
          <a:noFill/>
          <a:ln w="6350" cap="flat" cmpd="sng" algn="ctr">
            <a:solidFill>
              <a:srgbClr val="70AD47">
                <a:lumMod val="75000"/>
              </a:srgbClr>
            </a:solidFill>
            <a:prstDash val="solid"/>
            <a:miter lim="800000"/>
            <a:tailEnd type="triangle"/>
          </a:ln>
          <a:effectLst/>
        </p:spPr>
      </p:cxnSp>
      <p:cxnSp>
        <p:nvCxnSpPr>
          <p:cNvPr id="25" name="Straight Arrow Connector 24">
            <a:extLst>
              <a:ext uri="{FF2B5EF4-FFF2-40B4-BE49-F238E27FC236}">
                <a16:creationId xmlns:a16="http://schemas.microsoft.com/office/drawing/2014/main" id="{CF6B2202-B5F9-115B-CD09-CF310ABC6FDB}"/>
              </a:ext>
            </a:extLst>
          </p:cNvPr>
          <p:cNvCxnSpPr>
            <a:cxnSpLocks/>
          </p:cNvCxnSpPr>
          <p:nvPr/>
        </p:nvCxnSpPr>
        <p:spPr>
          <a:xfrm>
            <a:off x="1920135" y="3575671"/>
            <a:ext cx="1332347" cy="0"/>
          </a:xfrm>
          <a:prstGeom prst="straightConnector1">
            <a:avLst/>
          </a:prstGeom>
          <a:noFill/>
          <a:ln w="6350" cap="flat" cmpd="sng" algn="ctr">
            <a:solidFill>
              <a:srgbClr val="70AD47">
                <a:lumMod val="75000"/>
              </a:srgbClr>
            </a:solidFill>
            <a:prstDash val="solid"/>
            <a:miter lim="800000"/>
            <a:tailEnd type="triangle"/>
          </a:ln>
          <a:effectLst/>
        </p:spPr>
      </p:cxnSp>
      <p:sp>
        <p:nvSpPr>
          <p:cNvPr id="26" name="TextBox 25">
            <a:extLst>
              <a:ext uri="{FF2B5EF4-FFF2-40B4-BE49-F238E27FC236}">
                <a16:creationId xmlns:a16="http://schemas.microsoft.com/office/drawing/2014/main" id="{F32711C0-D7FD-5E12-AD99-4DD4C826A7DF}"/>
              </a:ext>
            </a:extLst>
          </p:cNvPr>
          <p:cNvSpPr txBox="1"/>
          <p:nvPr/>
        </p:nvSpPr>
        <p:spPr>
          <a:xfrm>
            <a:off x="920435" y="3136190"/>
            <a:ext cx="2332048" cy="430887"/>
          </a:xfrm>
          <a:prstGeom prst="rect">
            <a:avLst/>
          </a:prstGeom>
          <a:no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rgbClr val="70AD47">
                    <a:lumMod val="75000"/>
                  </a:srgbClr>
                </a:solidFill>
                <a:effectLst/>
                <a:uLnTx/>
                <a:uFillTx/>
              </a:defRPr>
            </a:lvl1pPr>
          </a:lstStyle>
          <a:p>
            <a:r>
              <a:rPr lang="en-US" sz="1100">
                <a:latin typeface="Levenim MT" panose="02010502060101010101" pitchFamily="2" charset="-79"/>
                <a:cs typeface="Levenim MT" panose="02010502060101010101" pitchFamily="2" charset="-79"/>
              </a:rPr>
              <a:t>Lack of awareness about the impact of unused instruments</a:t>
            </a:r>
            <a:endParaRPr lang="en-CA" sz="1100">
              <a:latin typeface="Levenim MT" panose="02010502060101010101" pitchFamily="2" charset="-79"/>
              <a:cs typeface="Levenim MT" panose="02010502060101010101" pitchFamily="2" charset="-79"/>
            </a:endParaRPr>
          </a:p>
        </p:txBody>
      </p:sp>
      <p:sp>
        <p:nvSpPr>
          <p:cNvPr id="27" name="TextBox 26">
            <a:extLst>
              <a:ext uri="{FF2B5EF4-FFF2-40B4-BE49-F238E27FC236}">
                <a16:creationId xmlns:a16="http://schemas.microsoft.com/office/drawing/2014/main" id="{E46EC7BB-C1CD-38DD-C4C4-67A678C7AB6B}"/>
              </a:ext>
            </a:extLst>
          </p:cNvPr>
          <p:cNvSpPr txBox="1"/>
          <p:nvPr/>
        </p:nvSpPr>
        <p:spPr>
          <a:xfrm>
            <a:off x="637546" y="3637610"/>
            <a:ext cx="3881359" cy="269321"/>
          </a:xfrm>
          <a:prstGeom prst="rect">
            <a:avLst/>
          </a:prstGeom>
          <a:no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rgbClr val="70AD47">
                    <a:lumMod val="75000"/>
                  </a:srgbClr>
                </a:solidFill>
                <a:effectLst/>
                <a:uLnTx/>
                <a:uFillTx/>
              </a:defRPr>
            </a:lvl1pPr>
          </a:lstStyle>
          <a:p>
            <a:r>
              <a:rPr lang="en-US" sz="1100" dirty="0">
                <a:latin typeface="Levenim MT" panose="02010502060101010101" pitchFamily="2" charset="-79"/>
                <a:cs typeface="Levenim MT" panose="02010502060101010101" pitchFamily="2" charset="-79"/>
              </a:rPr>
              <a:t>Belief that “more is safer” during surgery</a:t>
            </a:r>
            <a:endParaRPr lang="en-CA" sz="1100" dirty="0">
              <a:latin typeface="Levenim MT" panose="02010502060101010101" pitchFamily="2" charset="-79"/>
              <a:cs typeface="Levenim MT" panose="02010502060101010101" pitchFamily="2" charset="-79"/>
            </a:endParaRPr>
          </a:p>
        </p:txBody>
      </p:sp>
      <p:cxnSp>
        <p:nvCxnSpPr>
          <p:cNvPr id="28" name="Straight Arrow Connector 27">
            <a:extLst>
              <a:ext uri="{FF2B5EF4-FFF2-40B4-BE49-F238E27FC236}">
                <a16:creationId xmlns:a16="http://schemas.microsoft.com/office/drawing/2014/main" id="{CF5449F0-053C-5444-E829-79BE8F84E604}"/>
              </a:ext>
            </a:extLst>
          </p:cNvPr>
          <p:cNvCxnSpPr>
            <a:cxnSpLocks/>
          </p:cNvCxnSpPr>
          <p:nvPr/>
        </p:nvCxnSpPr>
        <p:spPr>
          <a:xfrm>
            <a:off x="5480997" y="3722220"/>
            <a:ext cx="1332347" cy="0"/>
          </a:xfrm>
          <a:prstGeom prst="straightConnector1">
            <a:avLst/>
          </a:prstGeom>
          <a:noFill/>
          <a:ln w="6350" cap="flat" cmpd="sng" algn="ctr">
            <a:solidFill>
              <a:srgbClr val="70AD47">
                <a:lumMod val="75000"/>
              </a:srgbClr>
            </a:solidFill>
            <a:prstDash val="solid"/>
            <a:miter lim="800000"/>
            <a:tailEnd type="triangle"/>
          </a:ln>
          <a:effectLst/>
        </p:spPr>
      </p:cxnSp>
      <p:sp>
        <p:nvSpPr>
          <p:cNvPr id="29" name="TextBox 28">
            <a:extLst>
              <a:ext uri="{FF2B5EF4-FFF2-40B4-BE49-F238E27FC236}">
                <a16:creationId xmlns:a16="http://schemas.microsoft.com/office/drawing/2014/main" id="{B3F0AD16-8E8F-F265-B95B-4EE4E54CC0F4}"/>
              </a:ext>
            </a:extLst>
          </p:cNvPr>
          <p:cNvSpPr txBox="1"/>
          <p:nvPr/>
        </p:nvSpPr>
        <p:spPr>
          <a:xfrm>
            <a:off x="4720661" y="3275692"/>
            <a:ext cx="1957609" cy="430887"/>
          </a:xfrm>
          <a:prstGeom prst="rect">
            <a:avLst/>
          </a:prstGeom>
          <a:no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rgbClr val="70AD47">
                    <a:lumMod val="75000"/>
                  </a:srgbClr>
                </a:solidFill>
                <a:effectLst/>
                <a:uLnTx/>
                <a:uFillTx/>
              </a:defRPr>
            </a:lvl1pPr>
          </a:lstStyle>
          <a:p>
            <a:r>
              <a:rPr lang="en-US" sz="1100" dirty="0">
                <a:latin typeface="Levenim MT" panose="02010502060101010101" pitchFamily="2" charset="-79"/>
                <a:cs typeface="Levenim MT" panose="02010502060101010101" pitchFamily="2" charset="-79"/>
              </a:rPr>
              <a:t>Trays are built manually based on habit, not data</a:t>
            </a:r>
            <a:endParaRPr lang="en-CA" sz="1100" dirty="0">
              <a:latin typeface="Levenim MT" panose="02010502060101010101" pitchFamily="2" charset="-79"/>
              <a:cs typeface="Levenim MT" panose="02010502060101010101" pitchFamily="2" charset="-79"/>
            </a:endParaRPr>
          </a:p>
        </p:txBody>
      </p:sp>
      <p:cxnSp>
        <p:nvCxnSpPr>
          <p:cNvPr id="30" name="Straight Arrow Connector 29">
            <a:extLst>
              <a:ext uri="{FF2B5EF4-FFF2-40B4-BE49-F238E27FC236}">
                <a16:creationId xmlns:a16="http://schemas.microsoft.com/office/drawing/2014/main" id="{E1478F51-42CB-A22A-F7FF-A333739711D9}"/>
              </a:ext>
            </a:extLst>
          </p:cNvPr>
          <p:cNvCxnSpPr>
            <a:cxnSpLocks/>
          </p:cNvCxnSpPr>
          <p:nvPr/>
        </p:nvCxnSpPr>
        <p:spPr>
          <a:xfrm>
            <a:off x="3381107" y="5100487"/>
            <a:ext cx="1332347" cy="0"/>
          </a:xfrm>
          <a:prstGeom prst="straightConnector1">
            <a:avLst/>
          </a:prstGeom>
          <a:noFill/>
          <a:ln w="6350" cap="flat" cmpd="sng" algn="ctr">
            <a:solidFill>
              <a:srgbClr val="70AD47">
                <a:lumMod val="75000"/>
              </a:srgbClr>
            </a:solidFill>
            <a:prstDash val="solid"/>
            <a:miter lim="800000"/>
            <a:tailEnd type="triangle"/>
          </a:ln>
          <a:effectLst/>
        </p:spPr>
      </p:cxnSp>
      <p:cxnSp>
        <p:nvCxnSpPr>
          <p:cNvPr id="31" name="Straight Arrow Connector 30">
            <a:extLst>
              <a:ext uri="{FF2B5EF4-FFF2-40B4-BE49-F238E27FC236}">
                <a16:creationId xmlns:a16="http://schemas.microsoft.com/office/drawing/2014/main" id="{140948E5-6D0F-4D42-F036-2054D118F9F4}"/>
              </a:ext>
            </a:extLst>
          </p:cNvPr>
          <p:cNvCxnSpPr>
            <a:cxnSpLocks/>
          </p:cNvCxnSpPr>
          <p:nvPr/>
        </p:nvCxnSpPr>
        <p:spPr>
          <a:xfrm>
            <a:off x="3658296" y="4728821"/>
            <a:ext cx="1332347" cy="0"/>
          </a:xfrm>
          <a:prstGeom prst="straightConnector1">
            <a:avLst/>
          </a:prstGeom>
          <a:noFill/>
          <a:ln w="6350" cap="flat" cmpd="sng" algn="ctr">
            <a:solidFill>
              <a:srgbClr val="70AD47">
                <a:lumMod val="75000"/>
              </a:srgbClr>
            </a:solidFill>
            <a:prstDash val="solid"/>
            <a:miter lim="800000"/>
            <a:tailEnd type="triangle"/>
          </a:ln>
          <a:effectLst/>
        </p:spPr>
      </p:cxnSp>
      <p:sp>
        <p:nvSpPr>
          <p:cNvPr id="32" name="TextBox 31">
            <a:extLst>
              <a:ext uri="{FF2B5EF4-FFF2-40B4-BE49-F238E27FC236}">
                <a16:creationId xmlns:a16="http://schemas.microsoft.com/office/drawing/2014/main" id="{07C43C95-D6F4-E587-2497-EC2908BEEBD4}"/>
              </a:ext>
            </a:extLst>
          </p:cNvPr>
          <p:cNvSpPr txBox="1"/>
          <p:nvPr/>
        </p:nvSpPr>
        <p:spPr>
          <a:xfrm>
            <a:off x="2147806" y="4290725"/>
            <a:ext cx="2863004" cy="430887"/>
          </a:xfrm>
          <a:prstGeom prst="rect">
            <a:avLst/>
          </a:prstGeom>
          <a:no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rgbClr val="70AD47">
                    <a:lumMod val="75000"/>
                  </a:srgbClr>
                </a:solidFill>
                <a:effectLst/>
                <a:uLnTx/>
                <a:uFillTx/>
              </a:defRPr>
            </a:lvl1pPr>
          </a:lstStyle>
          <a:p>
            <a:r>
              <a:rPr lang="en-US" sz="1100" dirty="0">
                <a:latin typeface="Levenim MT" panose="02010502060101010101" pitchFamily="2" charset="-79"/>
                <a:cs typeface="Levenim MT" panose="02010502060101010101" pitchFamily="2" charset="-79"/>
              </a:rPr>
              <a:t>Surgeons rely on individual preferences rather than standardized sets</a:t>
            </a:r>
            <a:endParaRPr lang="en-CA" sz="1100" dirty="0">
              <a:latin typeface="Levenim MT" panose="02010502060101010101" pitchFamily="2" charset="-79"/>
              <a:cs typeface="Levenim MT" panose="02010502060101010101" pitchFamily="2" charset="-79"/>
            </a:endParaRPr>
          </a:p>
        </p:txBody>
      </p:sp>
      <p:sp>
        <p:nvSpPr>
          <p:cNvPr id="33" name="TextBox 32">
            <a:extLst>
              <a:ext uri="{FF2B5EF4-FFF2-40B4-BE49-F238E27FC236}">
                <a16:creationId xmlns:a16="http://schemas.microsoft.com/office/drawing/2014/main" id="{820A433E-49D2-9B1E-7EF8-C6920DBFEF78}"/>
              </a:ext>
            </a:extLst>
          </p:cNvPr>
          <p:cNvSpPr txBox="1"/>
          <p:nvPr/>
        </p:nvSpPr>
        <p:spPr>
          <a:xfrm>
            <a:off x="2097662" y="4793538"/>
            <a:ext cx="2863004" cy="430887"/>
          </a:xfrm>
          <a:prstGeom prst="rect">
            <a:avLst/>
          </a:prstGeom>
          <a:no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rgbClr val="70AD47">
                    <a:lumMod val="75000"/>
                  </a:srgbClr>
                </a:solidFill>
                <a:effectLst/>
                <a:uLnTx/>
                <a:uFillTx/>
              </a:defRPr>
            </a:lvl1pPr>
          </a:lstStyle>
          <a:p>
            <a:r>
              <a:rPr lang="en-US" sz="1100" dirty="0">
                <a:latin typeface="Levenim MT" panose="02010502060101010101" pitchFamily="2" charset="-79"/>
                <a:cs typeface="Levenim MT" panose="02010502060101010101" pitchFamily="2" charset="-79"/>
              </a:rPr>
              <a:t>Variation in practice patterns between providers</a:t>
            </a:r>
            <a:endParaRPr lang="en-CA" sz="1100" dirty="0">
              <a:latin typeface="Levenim MT" panose="02010502060101010101" pitchFamily="2" charset="-79"/>
              <a:cs typeface="Levenim MT" panose="02010502060101010101" pitchFamily="2" charset="-79"/>
            </a:endParaRPr>
          </a:p>
        </p:txBody>
      </p:sp>
      <p:cxnSp>
        <p:nvCxnSpPr>
          <p:cNvPr id="34" name="Straight Arrow Connector 33">
            <a:extLst>
              <a:ext uri="{FF2B5EF4-FFF2-40B4-BE49-F238E27FC236}">
                <a16:creationId xmlns:a16="http://schemas.microsoft.com/office/drawing/2014/main" id="{93B11BC8-8C22-213E-2924-9BB02CB30D44}"/>
              </a:ext>
            </a:extLst>
          </p:cNvPr>
          <p:cNvCxnSpPr>
            <a:cxnSpLocks/>
          </p:cNvCxnSpPr>
          <p:nvPr/>
        </p:nvCxnSpPr>
        <p:spPr>
          <a:xfrm>
            <a:off x="6996342" y="4864146"/>
            <a:ext cx="1332347" cy="0"/>
          </a:xfrm>
          <a:prstGeom prst="straightConnector1">
            <a:avLst/>
          </a:prstGeom>
          <a:noFill/>
          <a:ln w="6350" cap="flat" cmpd="sng" algn="ctr">
            <a:solidFill>
              <a:srgbClr val="70AD47">
                <a:lumMod val="75000"/>
              </a:srgbClr>
            </a:solidFill>
            <a:prstDash val="solid"/>
            <a:miter lim="800000"/>
            <a:tailEnd type="triangle"/>
          </a:ln>
          <a:effectLst/>
        </p:spPr>
      </p:cxnSp>
      <p:sp>
        <p:nvSpPr>
          <p:cNvPr id="35" name="TextBox 34">
            <a:extLst>
              <a:ext uri="{FF2B5EF4-FFF2-40B4-BE49-F238E27FC236}">
                <a16:creationId xmlns:a16="http://schemas.microsoft.com/office/drawing/2014/main" id="{A8718DD3-46E2-A964-FFB1-4CA9F4A9B61D}"/>
              </a:ext>
            </a:extLst>
          </p:cNvPr>
          <p:cNvSpPr txBox="1"/>
          <p:nvPr/>
        </p:nvSpPr>
        <p:spPr>
          <a:xfrm>
            <a:off x="6246855" y="4419476"/>
            <a:ext cx="2363745" cy="430887"/>
          </a:xfrm>
          <a:prstGeom prst="rect">
            <a:avLst/>
          </a:prstGeom>
          <a:no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rgbClr val="70AD47">
                    <a:lumMod val="75000"/>
                  </a:srgbClr>
                </a:solidFill>
                <a:effectLst/>
                <a:uLnTx/>
                <a:uFillTx/>
              </a:defRPr>
            </a:lvl1pPr>
          </a:lstStyle>
          <a:p>
            <a:r>
              <a:rPr lang="en-US" sz="1100" dirty="0">
                <a:latin typeface="Levenim MT" panose="02010502060101010101" pitchFamily="2" charset="-79"/>
                <a:cs typeface="Levenim MT" panose="02010502060101010101" pitchFamily="2" charset="-79"/>
              </a:rPr>
              <a:t>Procurement processes are not linked to usage analytics</a:t>
            </a:r>
            <a:endParaRPr lang="en-CA" sz="1100"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423647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7FD0B-AADB-420F-C539-1620D4F20D95}"/>
            </a:ext>
          </a:extLst>
        </p:cNvPr>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9A57126F-56FE-E487-4484-AED8615C4E73}"/>
              </a:ext>
            </a:extLst>
          </p:cNvPr>
          <p:cNvSpPr/>
          <p:nvPr/>
        </p:nvSpPr>
        <p:spPr>
          <a:xfrm>
            <a:off x="370800" y="2569781"/>
            <a:ext cx="11476800" cy="3170274"/>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rtl="0">
              <a:spcBef>
                <a:spcPts val="0"/>
              </a:spcBef>
              <a:spcAft>
                <a:spcPts val="0"/>
              </a:spcAft>
            </a:pPr>
            <a:endParaRPr lang="en-US" sz="1200" b="1" i="0" u="none" strike="noStrike">
              <a:solidFill>
                <a:srgbClr val="182F51"/>
              </a:solidFill>
              <a:effectLst/>
              <a:latin typeface="Levenim MT" panose="02010502060101010101" pitchFamily="2" charset="-79"/>
              <a:cs typeface="Levenim MT" panose="02010502060101010101" pitchFamily="2" charset="-79"/>
            </a:endParaRPr>
          </a:p>
        </p:txBody>
      </p:sp>
      <p:sp>
        <p:nvSpPr>
          <p:cNvPr id="6" name="Slide Number Placeholder 3">
            <a:extLst>
              <a:ext uri="{FF2B5EF4-FFF2-40B4-BE49-F238E27FC236}">
                <a16:creationId xmlns:a16="http://schemas.microsoft.com/office/drawing/2014/main" id="{5C0A0B63-059A-62B5-923D-03173A0C438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34</a:t>
            </a:fld>
            <a:endParaRPr lang="en-CA"/>
          </a:p>
        </p:txBody>
      </p:sp>
      <p:sp>
        <p:nvSpPr>
          <p:cNvPr id="9" name="Slide Number Placeholder 4">
            <a:extLst>
              <a:ext uri="{FF2B5EF4-FFF2-40B4-BE49-F238E27FC236}">
                <a16:creationId xmlns:a16="http://schemas.microsoft.com/office/drawing/2014/main" id="{E9FC3246-8D4A-485A-BA79-051052AC7D8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34</a:t>
            </a:fld>
            <a:endParaRPr lang="en-CA"/>
          </a:p>
        </p:txBody>
      </p:sp>
      <p:grpSp>
        <p:nvGrpSpPr>
          <p:cNvPr id="10" name="Group 9">
            <a:extLst>
              <a:ext uri="{FF2B5EF4-FFF2-40B4-BE49-F238E27FC236}">
                <a16:creationId xmlns:a16="http://schemas.microsoft.com/office/drawing/2014/main" id="{A6BF624A-C54D-A7A1-B67D-E5BC74A042BA}"/>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D7AB6531-09F1-72DE-16CE-4A7FB1A53DDC}"/>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8BAE84EF-E6AD-48AE-B383-35BC2A8FFCD9}"/>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Century Gothic" panose="020B0502020202020204" pitchFamily="34" charset="0"/>
                </a:rPr>
                <a:t>Design the Improvement &amp; Define Change Ideas</a:t>
              </a:r>
            </a:p>
          </p:txBody>
        </p:sp>
        <p:pic>
          <p:nvPicPr>
            <p:cNvPr id="13" name="Picture 12">
              <a:extLst>
                <a:ext uri="{FF2B5EF4-FFF2-40B4-BE49-F238E27FC236}">
                  <a16:creationId xmlns:a16="http://schemas.microsoft.com/office/drawing/2014/main" id="{80B9C0BD-8A0E-2CF4-50F5-601B41EC9FDC}"/>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99F3CE35-2CAC-082D-39A4-3DCB6FDCA149}"/>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81D28639-C9C9-CF54-4926-1FAA6F5D4311}"/>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FB018485-A8C7-3220-F101-0A1D5B76979D}"/>
              </a:ext>
            </a:extLst>
          </p:cNvPr>
          <p:cNvSpPr txBox="1"/>
          <p:nvPr/>
        </p:nvSpPr>
        <p:spPr>
          <a:xfrm>
            <a:off x="537226" y="1339200"/>
            <a:ext cx="10970496" cy="1069011"/>
          </a:xfrm>
          <a:prstGeom prst="rect">
            <a:avLst/>
          </a:prstGeom>
          <a:noFill/>
        </p:spPr>
        <p:txBody>
          <a:bodyPr wrap="square" rtlCol="0">
            <a:spAutoFit/>
          </a:bodyPr>
          <a:lstStyle/>
          <a:p>
            <a:pPr indent="12700">
              <a:lnSpc>
                <a:spcPct val="107000"/>
              </a:lnSpc>
              <a:spcAft>
                <a:spcPts val="800"/>
              </a:spcAft>
              <a:tabLst>
                <a:tab pos="0" algn="l"/>
              </a:tabLst>
            </a:pPr>
            <a:r>
              <a:rPr lang="en-US" sz="2000" i="0" u="none" strike="noStrike" dirty="0">
                <a:solidFill>
                  <a:srgbClr val="182F51"/>
                </a:solidFill>
                <a:effectLst/>
                <a:latin typeface="Century Gothic" panose="020B0502020202020204" pitchFamily="34" charset="0"/>
              </a:rPr>
              <a:t>What are your ideas to achieve your goals, address your root causes and close the gap from your problem statement?</a:t>
            </a:r>
          </a:p>
          <a:p>
            <a:pPr marL="0" marR="0" lvl="0" indent="12700" algn="l" defTabSz="914400" rtl="0" eaLnBrk="1" fontAlgn="auto" latinLnBrk="0" hangingPunct="1">
              <a:lnSpc>
                <a:spcPct val="100000"/>
              </a:lnSpc>
              <a:spcBef>
                <a:spcPts val="0"/>
              </a:spcBef>
              <a:spcAft>
                <a:spcPts val="800"/>
              </a:spcAft>
              <a:buClrTx/>
              <a:buSzTx/>
              <a:buFontTx/>
              <a:buNone/>
              <a:tabLst>
                <a:tab pos="0" algn="l"/>
              </a:tabLst>
              <a:defRPr/>
            </a:pPr>
            <a:r>
              <a:rPr kumimoji="0" lang="en-US" sz="1400" b="1" i="0" u="none" strike="noStrike" kern="1200" cap="none" spc="0" normalizeH="0" baseline="0" noProof="0" dirty="0">
                <a:ln>
                  <a:noFill/>
                </a:ln>
                <a:solidFill>
                  <a:srgbClr val="5D6E1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Example</a:t>
            </a:r>
            <a:r>
              <a:rPr kumimoji="0" lang="en-US" sz="1400" b="1" i="0" u="none" strike="noStrike" kern="1200" cap="none" spc="0" normalizeH="0" baseline="0" noProof="0" dirty="0">
                <a:ln>
                  <a:noFill/>
                </a:ln>
                <a:solidFill>
                  <a:srgbClr val="5D6E1E"/>
                </a:solidFill>
                <a:effectLst/>
                <a:uLnTx/>
                <a:uFillTx/>
                <a:latin typeface="Century Gothic" panose="020B0502020202020204" pitchFamily="34" charset="0"/>
                <a:ea typeface="Times New Roman" panose="02020603050405020304" pitchFamily="18" charset="0"/>
                <a:cs typeface="Times New Roman"/>
              </a:rPr>
              <a:t>: Surgical Tray Optimization</a:t>
            </a:r>
            <a:endParaRPr kumimoji="0" lang="en-CA" sz="1400" b="0" i="0" u="none" strike="noStrike" kern="1200" cap="none" spc="0" normalizeH="0" baseline="0" noProof="0" dirty="0">
              <a:ln>
                <a:noFill/>
              </a:ln>
              <a:solidFill>
                <a:srgbClr val="5D6E1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891C9E1D-586E-8847-527E-6FFF26FDC414}"/>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a:latin typeface="Inter Light" panose="02000503000000020004" pitchFamily="2" charset="0"/>
                <a:ea typeface="Inter Light" panose="02000503000000020004" pitchFamily="2" charset="0"/>
              </a:rPr>
              <a:t>6</a:t>
            </a:r>
          </a:p>
        </p:txBody>
      </p:sp>
      <p:sp>
        <p:nvSpPr>
          <p:cNvPr id="4" name="Slide Number Placeholder 3">
            <a:extLst>
              <a:ext uri="{FF2B5EF4-FFF2-40B4-BE49-F238E27FC236}">
                <a16:creationId xmlns:a16="http://schemas.microsoft.com/office/drawing/2014/main" id="{F3E272A1-830B-09D7-04E9-A2104A0E78DF}"/>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34</a:t>
            </a:fld>
            <a:endParaRPr lang="en-CA"/>
          </a:p>
        </p:txBody>
      </p:sp>
      <p:sp>
        <p:nvSpPr>
          <p:cNvPr id="2" name="Rectangle: Rounded Corners 1">
            <a:extLst>
              <a:ext uri="{FF2B5EF4-FFF2-40B4-BE49-F238E27FC236}">
                <a16:creationId xmlns:a16="http://schemas.microsoft.com/office/drawing/2014/main" id="{1FCC06FB-11BF-A57F-0A29-320A708A9190}"/>
              </a:ext>
            </a:extLst>
          </p:cNvPr>
          <p:cNvSpPr/>
          <p:nvPr/>
        </p:nvSpPr>
        <p:spPr>
          <a:xfrm>
            <a:off x="509518" y="3235108"/>
            <a:ext cx="1671619" cy="2005786"/>
          </a:xfrm>
          <a:prstGeom prst="roundRect">
            <a:avLst/>
          </a:prstGeom>
          <a:solidFill>
            <a:srgbClr val="A5A5A5"/>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solidFill>
                  <a:srgbClr val="182F51"/>
                </a:solidFill>
                <a:latin typeface="Levenim MT" panose="02010502060101010101" pitchFamily="2" charset="-79"/>
                <a:cs typeface="Levenim MT" panose="02010502060101010101" pitchFamily="2" charset="-79"/>
              </a:rPr>
              <a:t>By </a:t>
            </a:r>
            <a:r>
              <a:rPr lang="en-US" sz="900" b="1">
                <a:solidFill>
                  <a:srgbClr val="182F51"/>
                </a:solidFill>
                <a:latin typeface="Levenim MT" panose="02010502060101010101" pitchFamily="2" charset="-79"/>
                <a:cs typeface="Levenim MT" panose="02010502060101010101" pitchFamily="2" charset="-79"/>
              </a:rPr>
              <a:t>March 31, 2026</a:t>
            </a:r>
            <a:r>
              <a:rPr lang="en-US" sz="900">
                <a:solidFill>
                  <a:srgbClr val="182F51"/>
                </a:solidFill>
                <a:latin typeface="Levenim MT" panose="02010502060101010101" pitchFamily="2" charset="-79"/>
                <a:cs typeface="Levenim MT" panose="02010502060101010101" pitchFamily="2" charset="-79"/>
              </a:rPr>
              <a:t>, implement a standardized, evidence-informed process for surgical tray optimization in the General Surgery department at Hospital ABC, aiming to reduce the number of unused instruments per tray by </a:t>
            </a:r>
            <a:r>
              <a:rPr lang="en-US" sz="900" b="1">
                <a:solidFill>
                  <a:srgbClr val="182F51"/>
                </a:solidFill>
                <a:latin typeface="Levenim MT" panose="02010502060101010101" pitchFamily="2" charset="-79"/>
                <a:cs typeface="Levenim MT" panose="02010502060101010101" pitchFamily="2" charset="-79"/>
              </a:rPr>
              <a:t>30%</a:t>
            </a:r>
            <a:r>
              <a:rPr lang="en-US" sz="900">
                <a:solidFill>
                  <a:srgbClr val="182F51"/>
                </a:solidFill>
                <a:latin typeface="Levenim MT" panose="02010502060101010101" pitchFamily="2" charset="-79"/>
                <a:ea typeface="Inter Light" panose="02000503000000020004" pitchFamily="2" charset="0"/>
                <a:cs typeface="Levenim MT" panose="02010502060101010101" pitchFamily="2" charset="-79"/>
              </a:rPr>
              <a:t> </a:t>
            </a:r>
          </a:p>
        </p:txBody>
      </p:sp>
      <p:sp>
        <p:nvSpPr>
          <p:cNvPr id="3" name="Rectangle: Rounded Corners 2">
            <a:extLst>
              <a:ext uri="{FF2B5EF4-FFF2-40B4-BE49-F238E27FC236}">
                <a16:creationId xmlns:a16="http://schemas.microsoft.com/office/drawing/2014/main" id="{1429E12C-6E8B-2E43-9209-EE2E027327D0}"/>
              </a:ext>
            </a:extLst>
          </p:cNvPr>
          <p:cNvSpPr/>
          <p:nvPr/>
        </p:nvSpPr>
        <p:spPr>
          <a:xfrm>
            <a:off x="2486702" y="3235108"/>
            <a:ext cx="1563325" cy="937039"/>
          </a:xfrm>
          <a:prstGeom prst="roundRect">
            <a:avLst/>
          </a:prstGeom>
          <a:solidFill>
            <a:srgbClr val="E2F0D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182F51"/>
                </a:solidFill>
                <a:latin typeface="Levenim MT" panose="02010502060101010101" pitchFamily="2" charset="-79"/>
                <a:cs typeface="Levenim MT" panose="02010502060101010101" pitchFamily="2" charset="-79"/>
              </a:rPr>
              <a:t>Reduce activity</a:t>
            </a:r>
            <a:endParaRPr lang="en-CA" sz="1200">
              <a:solidFill>
                <a:srgbClr val="182F51"/>
              </a:solidFill>
              <a:latin typeface="Levenim MT" panose="02010502060101010101" pitchFamily="2" charset="-79"/>
              <a:cs typeface="Levenim MT" panose="02010502060101010101" pitchFamily="2" charset="-79"/>
            </a:endParaRPr>
          </a:p>
        </p:txBody>
      </p:sp>
      <p:sp>
        <p:nvSpPr>
          <p:cNvPr id="5" name="Rectangle: Rounded Corners 4">
            <a:extLst>
              <a:ext uri="{FF2B5EF4-FFF2-40B4-BE49-F238E27FC236}">
                <a16:creationId xmlns:a16="http://schemas.microsoft.com/office/drawing/2014/main" id="{6BAC6587-A4AC-3FD4-759F-0015C3DF9B41}"/>
              </a:ext>
            </a:extLst>
          </p:cNvPr>
          <p:cNvSpPr/>
          <p:nvPr/>
        </p:nvSpPr>
        <p:spPr>
          <a:xfrm>
            <a:off x="2495942" y="4398420"/>
            <a:ext cx="1563325" cy="937039"/>
          </a:xfrm>
          <a:prstGeom prst="roundRect">
            <a:avLst/>
          </a:prstGeom>
          <a:solidFill>
            <a:srgbClr val="E2F0D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182F51"/>
                </a:solidFill>
                <a:latin typeface="Levenim MT" panose="02010502060101010101" pitchFamily="2" charset="-79"/>
                <a:cs typeface="Levenim MT" panose="02010502060101010101" pitchFamily="2" charset="-79"/>
              </a:rPr>
              <a:t>Reduce environmental intensity of the activity </a:t>
            </a:r>
            <a:endParaRPr lang="en-CA" sz="1200">
              <a:solidFill>
                <a:srgbClr val="182F51"/>
              </a:solidFill>
              <a:latin typeface="Levenim MT" panose="02010502060101010101" pitchFamily="2" charset="-79"/>
              <a:cs typeface="Levenim MT" panose="02010502060101010101" pitchFamily="2" charset="-79"/>
            </a:endParaRPr>
          </a:p>
        </p:txBody>
      </p:sp>
      <p:sp>
        <p:nvSpPr>
          <p:cNvPr id="8" name="Rectangle: Rounded Corners 7">
            <a:extLst>
              <a:ext uri="{FF2B5EF4-FFF2-40B4-BE49-F238E27FC236}">
                <a16:creationId xmlns:a16="http://schemas.microsoft.com/office/drawing/2014/main" id="{6AE6C869-CB5E-B4CB-8A24-E363473515C6}"/>
              </a:ext>
            </a:extLst>
          </p:cNvPr>
          <p:cNvSpPr/>
          <p:nvPr/>
        </p:nvSpPr>
        <p:spPr>
          <a:xfrm>
            <a:off x="4453561" y="3420210"/>
            <a:ext cx="2242036" cy="562709"/>
          </a:xfrm>
          <a:prstGeom prst="roundRect">
            <a:avLst/>
          </a:prstGeom>
          <a:solidFill>
            <a:srgbClr val="FFF2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182F51"/>
                </a:solidFill>
                <a:latin typeface="Levenim MT" panose="02010502060101010101" pitchFamily="2" charset="-79"/>
                <a:cs typeface="Levenim MT" panose="02010502060101010101" pitchFamily="2" charset="-79"/>
              </a:rPr>
              <a:t>Avoid unnecessary care</a:t>
            </a:r>
          </a:p>
        </p:txBody>
      </p:sp>
      <p:sp>
        <p:nvSpPr>
          <p:cNvPr id="16" name="Rectangle: Rounded Corners 15">
            <a:extLst>
              <a:ext uri="{FF2B5EF4-FFF2-40B4-BE49-F238E27FC236}">
                <a16:creationId xmlns:a16="http://schemas.microsoft.com/office/drawing/2014/main" id="{C78769A1-65F0-EFD9-DF43-2B7113656A86}"/>
              </a:ext>
            </a:extLst>
          </p:cNvPr>
          <p:cNvSpPr/>
          <p:nvPr/>
        </p:nvSpPr>
        <p:spPr>
          <a:xfrm>
            <a:off x="4453560" y="4296877"/>
            <a:ext cx="2242036" cy="498937"/>
          </a:xfrm>
          <a:prstGeom prst="roundRect">
            <a:avLst/>
          </a:prstGeom>
          <a:solidFill>
            <a:srgbClr val="FFF2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182F51"/>
                </a:solidFill>
                <a:latin typeface="Levenim MT" panose="02010502060101010101" pitchFamily="2" charset="-79"/>
                <a:cs typeface="Levenim MT" panose="02010502060101010101" pitchFamily="2" charset="-79"/>
              </a:rPr>
              <a:t>Substitute reusable alternatives </a:t>
            </a:r>
            <a:endParaRPr lang="en-CA" sz="1200">
              <a:solidFill>
                <a:srgbClr val="182F51"/>
              </a:solidFill>
              <a:latin typeface="Levenim MT" panose="02010502060101010101" pitchFamily="2" charset="-79"/>
              <a:cs typeface="Levenim MT" panose="02010502060101010101" pitchFamily="2" charset="-79"/>
            </a:endParaRPr>
          </a:p>
        </p:txBody>
      </p:sp>
      <p:sp>
        <p:nvSpPr>
          <p:cNvPr id="19" name="Rectangle: Rounded Corners 18">
            <a:extLst>
              <a:ext uri="{FF2B5EF4-FFF2-40B4-BE49-F238E27FC236}">
                <a16:creationId xmlns:a16="http://schemas.microsoft.com/office/drawing/2014/main" id="{B828526F-CC0A-B0C7-FF8B-AFC1DC29BCFD}"/>
              </a:ext>
            </a:extLst>
          </p:cNvPr>
          <p:cNvSpPr/>
          <p:nvPr/>
        </p:nvSpPr>
        <p:spPr>
          <a:xfrm>
            <a:off x="4453560" y="4991425"/>
            <a:ext cx="2242036" cy="498937"/>
          </a:xfrm>
          <a:prstGeom prst="roundRect">
            <a:avLst/>
          </a:prstGeom>
          <a:solidFill>
            <a:srgbClr val="FFF2CC"/>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182F51"/>
                </a:solidFill>
                <a:latin typeface="Levenim MT" panose="02010502060101010101" pitchFamily="2" charset="-79"/>
                <a:cs typeface="Levenim MT" panose="02010502060101010101" pitchFamily="2" charset="-79"/>
              </a:rPr>
              <a:t>Reduce waste</a:t>
            </a:r>
            <a:endParaRPr lang="en-CA" sz="1200">
              <a:solidFill>
                <a:srgbClr val="182F51"/>
              </a:solidFill>
              <a:latin typeface="Levenim MT" panose="02010502060101010101" pitchFamily="2" charset="-79"/>
              <a:cs typeface="Levenim MT" panose="02010502060101010101" pitchFamily="2" charset="-79"/>
            </a:endParaRPr>
          </a:p>
        </p:txBody>
      </p:sp>
      <p:sp>
        <p:nvSpPr>
          <p:cNvPr id="20" name="Rectangle: Rounded Corners 19">
            <a:extLst>
              <a:ext uri="{FF2B5EF4-FFF2-40B4-BE49-F238E27FC236}">
                <a16:creationId xmlns:a16="http://schemas.microsoft.com/office/drawing/2014/main" id="{EE545FDA-6A93-FCBC-CEE5-AFF4E4F36AD1}"/>
              </a:ext>
            </a:extLst>
          </p:cNvPr>
          <p:cNvSpPr/>
          <p:nvPr/>
        </p:nvSpPr>
        <p:spPr>
          <a:xfrm>
            <a:off x="7010401" y="3420211"/>
            <a:ext cx="4606051" cy="562709"/>
          </a:xfrm>
          <a:prstGeom prst="roundRect">
            <a:avLst/>
          </a:prstGeom>
          <a:solidFill>
            <a:schemeClr val="accent2">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182F51"/>
                </a:solidFill>
                <a:latin typeface="Levenim MT" panose="02010502060101010101" pitchFamily="2" charset="-79"/>
                <a:cs typeface="Levenim MT" panose="02010502060101010101" pitchFamily="2" charset="-79"/>
              </a:rPr>
              <a:t>Build trays based on evidence-based protocols and case type, not habit or preference.</a:t>
            </a:r>
            <a:endParaRPr lang="en-CA" sz="1200">
              <a:solidFill>
                <a:srgbClr val="182F51"/>
              </a:solidFill>
              <a:latin typeface="Levenim MT" panose="02010502060101010101" pitchFamily="2" charset="-79"/>
              <a:cs typeface="Levenim MT" panose="02010502060101010101" pitchFamily="2" charset="-79"/>
            </a:endParaRPr>
          </a:p>
        </p:txBody>
      </p:sp>
      <p:sp>
        <p:nvSpPr>
          <p:cNvPr id="21" name="Rectangle: Rounded Corners 20">
            <a:extLst>
              <a:ext uri="{FF2B5EF4-FFF2-40B4-BE49-F238E27FC236}">
                <a16:creationId xmlns:a16="http://schemas.microsoft.com/office/drawing/2014/main" id="{E30E36B2-91ED-4411-0FC4-8BD03173E35E}"/>
              </a:ext>
            </a:extLst>
          </p:cNvPr>
          <p:cNvSpPr/>
          <p:nvPr/>
        </p:nvSpPr>
        <p:spPr>
          <a:xfrm>
            <a:off x="7010400" y="4296873"/>
            <a:ext cx="4606051" cy="498937"/>
          </a:xfrm>
          <a:prstGeom prst="roundRect">
            <a:avLst/>
          </a:prstGeom>
          <a:solidFill>
            <a:schemeClr val="accent2">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182F51"/>
                </a:solidFill>
                <a:latin typeface="Levenim MT" panose="02010502060101010101" pitchFamily="2" charset="-79"/>
                <a:cs typeface="Levenim MT" panose="02010502060101010101" pitchFamily="2" charset="-79"/>
              </a:rPr>
              <a:t>Don’t use single-use/disposable items when a reusable option is available and less resource intensive</a:t>
            </a:r>
            <a:endParaRPr lang="en-CA" sz="1200">
              <a:solidFill>
                <a:srgbClr val="182F51"/>
              </a:solidFill>
              <a:latin typeface="Levenim MT" panose="02010502060101010101" pitchFamily="2" charset="-79"/>
              <a:cs typeface="Levenim MT" panose="02010502060101010101" pitchFamily="2" charset="-79"/>
            </a:endParaRPr>
          </a:p>
        </p:txBody>
      </p:sp>
      <p:sp>
        <p:nvSpPr>
          <p:cNvPr id="22" name="Rectangle: Rounded Corners 21">
            <a:extLst>
              <a:ext uri="{FF2B5EF4-FFF2-40B4-BE49-F238E27FC236}">
                <a16:creationId xmlns:a16="http://schemas.microsoft.com/office/drawing/2014/main" id="{12504942-205D-8132-BEAD-57A42848B922}"/>
              </a:ext>
            </a:extLst>
          </p:cNvPr>
          <p:cNvSpPr/>
          <p:nvPr/>
        </p:nvSpPr>
        <p:spPr>
          <a:xfrm>
            <a:off x="7010400" y="4991425"/>
            <a:ext cx="4606051" cy="498937"/>
          </a:xfrm>
          <a:prstGeom prst="roundRect">
            <a:avLst/>
          </a:prstGeom>
          <a:solidFill>
            <a:schemeClr val="accent2">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rgbClr val="182F51"/>
                </a:solidFill>
                <a:latin typeface="Levenim MT" panose="02010502060101010101" pitchFamily="2" charset="-79"/>
                <a:cs typeface="Levenim MT" panose="02010502060101010101" pitchFamily="2" charset="-79"/>
              </a:rPr>
              <a:t>Implement real-time tracking systems to monitor instrument use and flag low-use items</a:t>
            </a:r>
            <a:endParaRPr lang="en-CA" sz="1200">
              <a:solidFill>
                <a:srgbClr val="182F51"/>
              </a:solidFill>
              <a:latin typeface="Levenim MT" panose="02010502060101010101" pitchFamily="2" charset="-79"/>
              <a:cs typeface="Levenim MT" panose="02010502060101010101" pitchFamily="2" charset="-79"/>
            </a:endParaRPr>
          </a:p>
        </p:txBody>
      </p:sp>
      <p:cxnSp>
        <p:nvCxnSpPr>
          <p:cNvPr id="23" name="Straight Arrow Connector 22">
            <a:extLst>
              <a:ext uri="{FF2B5EF4-FFF2-40B4-BE49-F238E27FC236}">
                <a16:creationId xmlns:a16="http://schemas.microsoft.com/office/drawing/2014/main" id="{25955FC1-580E-C2C4-DEA5-1D19C8FC48F1}"/>
              </a:ext>
            </a:extLst>
          </p:cNvPr>
          <p:cNvCxnSpPr>
            <a:cxnSpLocks/>
            <a:stCxn id="3" idx="3"/>
            <a:endCxn id="8" idx="1"/>
          </p:cNvCxnSpPr>
          <p:nvPr/>
        </p:nvCxnSpPr>
        <p:spPr>
          <a:xfrm flipV="1">
            <a:off x="4050027" y="3701565"/>
            <a:ext cx="403534" cy="206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2240D93-565F-4C01-CE6F-7682589BDD44}"/>
              </a:ext>
            </a:extLst>
          </p:cNvPr>
          <p:cNvCxnSpPr>
            <a:cxnSpLocks/>
            <a:stCxn id="5" idx="3"/>
            <a:endCxn id="16" idx="1"/>
          </p:cNvCxnSpPr>
          <p:nvPr/>
        </p:nvCxnSpPr>
        <p:spPr>
          <a:xfrm flipV="1">
            <a:off x="4059267" y="4546346"/>
            <a:ext cx="394293" cy="32059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CBEADB-253D-7BCD-D662-F92E6680CD45}"/>
              </a:ext>
            </a:extLst>
          </p:cNvPr>
          <p:cNvCxnSpPr>
            <a:cxnSpLocks/>
            <a:stCxn id="5" idx="3"/>
            <a:endCxn id="19" idx="1"/>
          </p:cNvCxnSpPr>
          <p:nvPr/>
        </p:nvCxnSpPr>
        <p:spPr>
          <a:xfrm>
            <a:off x="4059267" y="4866940"/>
            <a:ext cx="394293" cy="37395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F825EC-4C30-5922-D53D-CB42F85BD34A}"/>
              </a:ext>
            </a:extLst>
          </p:cNvPr>
          <p:cNvCxnSpPr>
            <a:cxnSpLocks/>
            <a:stCxn id="8" idx="3"/>
            <a:endCxn id="20" idx="1"/>
          </p:cNvCxnSpPr>
          <p:nvPr/>
        </p:nvCxnSpPr>
        <p:spPr>
          <a:xfrm>
            <a:off x="6695597" y="3701565"/>
            <a:ext cx="314804" cy="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5D93695-3369-F205-E54C-5A3737AF5437}"/>
              </a:ext>
            </a:extLst>
          </p:cNvPr>
          <p:cNvCxnSpPr>
            <a:cxnSpLocks/>
            <a:stCxn id="16" idx="3"/>
            <a:endCxn id="21" idx="1"/>
          </p:cNvCxnSpPr>
          <p:nvPr/>
        </p:nvCxnSpPr>
        <p:spPr>
          <a:xfrm flipV="1">
            <a:off x="6695596" y="4546342"/>
            <a:ext cx="314804" cy="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D95BC75-7886-70E7-A23C-E1028AF818E5}"/>
              </a:ext>
            </a:extLst>
          </p:cNvPr>
          <p:cNvCxnSpPr>
            <a:cxnSpLocks/>
            <a:stCxn id="19" idx="3"/>
            <a:endCxn id="22" idx="1"/>
          </p:cNvCxnSpPr>
          <p:nvPr/>
        </p:nvCxnSpPr>
        <p:spPr>
          <a:xfrm>
            <a:off x="6695596" y="5240894"/>
            <a:ext cx="314804"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FBE1CE8-E3CC-8C67-A08B-42D1166FC131}"/>
              </a:ext>
            </a:extLst>
          </p:cNvPr>
          <p:cNvCxnSpPr>
            <a:cxnSpLocks/>
            <a:stCxn id="2" idx="3"/>
            <a:endCxn id="3" idx="1"/>
          </p:cNvCxnSpPr>
          <p:nvPr/>
        </p:nvCxnSpPr>
        <p:spPr>
          <a:xfrm flipV="1">
            <a:off x="2181137" y="3703628"/>
            <a:ext cx="305565" cy="53437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538AB7A-A37E-1BF2-C399-E20F427340A4}"/>
              </a:ext>
            </a:extLst>
          </p:cNvPr>
          <p:cNvCxnSpPr>
            <a:cxnSpLocks/>
            <a:stCxn id="2" idx="3"/>
            <a:endCxn id="5" idx="1"/>
          </p:cNvCxnSpPr>
          <p:nvPr/>
        </p:nvCxnSpPr>
        <p:spPr>
          <a:xfrm>
            <a:off x="2181137" y="4238001"/>
            <a:ext cx="314805" cy="62893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899583A-0774-9E88-76CA-C89948E6698B}"/>
              </a:ext>
            </a:extLst>
          </p:cNvPr>
          <p:cNvSpPr txBox="1"/>
          <p:nvPr/>
        </p:nvSpPr>
        <p:spPr>
          <a:xfrm>
            <a:off x="564523" y="2715897"/>
            <a:ext cx="11079638" cy="338554"/>
          </a:xfrm>
          <a:prstGeom prst="rect">
            <a:avLst/>
          </a:prstGeom>
          <a:noFill/>
        </p:spPr>
        <p:txBody>
          <a:bodyPr wrap="square" rtlCol="0">
            <a:spAutoFit/>
          </a:bodyPr>
          <a:lstStyle/>
          <a:p>
            <a:r>
              <a:rPr lang="en-US" sz="1600">
                <a:solidFill>
                  <a:schemeClr val="tx1">
                    <a:lumMod val="65000"/>
                    <a:lumOff val="35000"/>
                  </a:schemeClr>
                </a:solidFill>
                <a:latin typeface="Levenim MT" panose="02010502060101010101" pitchFamily="2" charset="-79"/>
                <a:cs typeface="Levenim MT" panose="02010502060101010101" pitchFamily="2" charset="-79"/>
              </a:rPr>
              <a:t>       Aim</a:t>
            </a:r>
            <a:r>
              <a:rPr lang="en-US" sz="1600">
                <a:solidFill>
                  <a:srgbClr val="182F51"/>
                </a:solidFill>
                <a:latin typeface="Levenim MT" panose="02010502060101010101" pitchFamily="2" charset="-79"/>
                <a:cs typeface="Levenim MT" panose="02010502060101010101" pitchFamily="2" charset="-79"/>
              </a:rPr>
              <a:t>	               </a:t>
            </a:r>
            <a:r>
              <a:rPr lang="en-US" sz="1600">
                <a:solidFill>
                  <a:schemeClr val="accent6">
                    <a:lumMod val="50000"/>
                  </a:schemeClr>
                </a:solidFill>
                <a:latin typeface="Levenim MT" panose="02010502060101010101" pitchFamily="2" charset="-79"/>
                <a:cs typeface="Levenim MT" panose="02010502060101010101" pitchFamily="2" charset="-79"/>
              </a:rPr>
              <a:t>Primary Drivers         </a:t>
            </a:r>
            <a:r>
              <a:rPr lang="en-US" sz="1600">
                <a:solidFill>
                  <a:schemeClr val="accent4">
                    <a:lumMod val="75000"/>
                  </a:schemeClr>
                </a:solidFill>
                <a:latin typeface="Levenim MT" panose="02010502060101010101" pitchFamily="2" charset="-79"/>
                <a:cs typeface="Levenim MT" panose="02010502060101010101" pitchFamily="2" charset="-79"/>
              </a:rPr>
              <a:t>Secondary Drivers                            </a:t>
            </a:r>
            <a:r>
              <a:rPr lang="en-US" sz="1600">
                <a:solidFill>
                  <a:schemeClr val="accent2">
                    <a:lumMod val="75000"/>
                  </a:schemeClr>
                </a:solidFill>
                <a:latin typeface="Levenim MT" panose="02010502060101010101" pitchFamily="2" charset="-79"/>
                <a:cs typeface="Levenim MT" panose="02010502060101010101" pitchFamily="2" charset="-79"/>
              </a:rPr>
              <a:t>Change ideas</a:t>
            </a:r>
            <a:endParaRPr lang="en-CA" sz="1600">
              <a:solidFill>
                <a:schemeClr val="accent2">
                  <a:lumMod val="75000"/>
                </a:schemeClr>
              </a:solidFill>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447937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2CAC0-8778-B166-4439-49F31F648FA0}"/>
            </a:ext>
          </a:extLst>
        </p:cNvPr>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3BCEBA4F-D010-D626-DC03-FD1BFA05992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CEFE05-299E-4899-801E-FF378C1AE470}"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229861C3-A49D-AC92-215E-3B5C60E13EB9}"/>
              </a:ext>
            </a:extLst>
          </p:cNvPr>
          <p:cNvGrpSpPr/>
          <p:nvPr/>
        </p:nvGrpSpPr>
        <p:grpSpPr>
          <a:xfrm>
            <a:off x="-27709" y="3083"/>
            <a:ext cx="12219709" cy="6854918"/>
            <a:chOff x="-27709" y="3083"/>
            <a:chExt cx="12219709" cy="6854918"/>
          </a:xfrm>
        </p:grpSpPr>
        <p:sp>
          <p:nvSpPr>
            <p:cNvPr id="10" name="Rectangle: Single Corner Rounded 9">
              <a:extLst>
                <a:ext uri="{FF2B5EF4-FFF2-40B4-BE49-F238E27FC236}">
                  <a16:creationId xmlns:a16="http://schemas.microsoft.com/office/drawing/2014/main" id="{1875C001-9172-CEA3-433B-5BFD3D25DB74}"/>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FB4BB8BC-4828-942B-98C3-B10FD187916F}"/>
                </a:ext>
              </a:extLst>
            </p:cNvPr>
            <p:cNvSpPr txBox="1"/>
            <p:nvPr/>
          </p:nvSpPr>
          <p:spPr>
            <a:xfrm>
              <a:off x="837619" y="423329"/>
              <a:ext cx="108592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rPr>
                <a:t>Measure &amp; Test Impact</a:t>
              </a:r>
            </a:p>
          </p:txBody>
        </p:sp>
        <p:pic>
          <p:nvPicPr>
            <p:cNvPr id="12" name="Picture 11">
              <a:extLst>
                <a:ext uri="{FF2B5EF4-FFF2-40B4-BE49-F238E27FC236}">
                  <a16:creationId xmlns:a16="http://schemas.microsoft.com/office/drawing/2014/main" id="{861479E1-6A3C-5478-BD3A-61FD6E4F24AE}"/>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3" name="Picture 12">
              <a:extLst>
                <a:ext uri="{FF2B5EF4-FFF2-40B4-BE49-F238E27FC236}">
                  <a16:creationId xmlns:a16="http://schemas.microsoft.com/office/drawing/2014/main" id="{3CB8621B-C2C7-5064-9D93-F83869C123BC}"/>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4" name="Flowchart: Terminator 13">
              <a:extLst>
                <a:ext uri="{FF2B5EF4-FFF2-40B4-BE49-F238E27FC236}">
                  <a16:creationId xmlns:a16="http://schemas.microsoft.com/office/drawing/2014/main" id="{FFF370A4-00FB-3463-C94F-C0D89BD8F8BD}"/>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kumimoji="0" lang="en-CA" sz="1400" b="0" i="0" u="none" strike="noStrike" kern="1200" cap="none" spc="0" normalizeH="0" baseline="0" noProof="0">
                <a:ln>
                  <a:noFill/>
                </a:ln>
                <a:solidFill>
                  <a:prstClr val="white"/>
                </a:solidFill>
                <a:effectLst/>
                <a:uLnTx/>
                <a:uFillTx/>
                <a:latin typeface="Century Gothic" panose="020B0502020202020204" pitchFamily="34" charset="0"/>
                <a:ea typeface="Inter Light" panose="02000503000000020004" pitchFamily="2" charset="0"/>
              </a:endParaRPr>
            </a:p>
          </p:txBody>
        </p:sp>
      </p:grpSp>
      <p:sp>
        <p:nvSpPr>
          <p:cNvPr id="16" name="TextBox 15">
            <a:extLst>
              <a:ext uri="{FF2B5EF4-FFF2-40B4-BE49-F238E27FC236}">
                <a16:creationId xmlns:a16="http://schemas.microsoft.com/office/drawing/2014/main" id="{098326B2-E77E-C70C-A703-362195BB8CB6}"/>
              </a:ext>
            </a:extLst>
          </p:cNvPr>
          <p:cNvSpPr txBox="1"/>
          <p:nvPr/>
        </p:nvSpPr>
        <p:spPr>
          <a:xfrm>
            <a:off x="518400" y="1340709"/>
            <a:ext cx="10970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82F51"/>
                </a:solidFill>
                <a:effectLst/>
                <a:uLnTx/>
                <a:uFillTx/>
                <a:latin typeface="Century Gothic" panose="020B0502020202020204" pitchFamily="34" charset="0"/>
              </a:rPr>
              <a:t>How will you estimate the environmental impact of your changes?</a:t>
            </a:r>
          </a:p>
        </p:txBody>
      </p:sp>
      <p:sp>
        <p:nvSpPr>
          <p:cNvPr id="17" name="Oval 16">
            <a:extLst>
              <a:ext uri="{FF2B5EF4-FFF2-40B4-BE49-F238E27FC236}">
                <a16:creationId xmlns:a16="http://schemas.microsoft.com/office/drawing/2014/main" id="{D108DF9E-8C26-36AC-2194-C81FA6ECFE89}"/>
              </a:ext>
            </a:extLst>
          </p:cNvPr>
          <p:cNvSpPr/>
          <p:nvPr/>
        </p:nvSpPr>
        <p:spPr>
          <a:xfrm>
            <a:off x="172363" y="1340709"/>
            <a:ext cx="392400"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Inter Light" panose="02000503000000020004" pitchFamily="2" charset="0"/>
                <a:ea typeface="Inter Light" panose="02000503000000020004" pitchFamily="2" charset="0"/>
                <a:cs typeface="+mn-cs"/>
              </a:rPr>
              <a:t>7</a:t>
            </a:r>
            <a:endParaRPr kumimoji="0" lang="en-CA" sz="1600" b="0" i="0" u="none" strike="noStrike" kern="1200" cap="none" spc="0" normalizeH="0" baseline="0" noProof="0">
              <a:ln>
                <a:noFill/>
              </a:ln>
              <a:solidFill>
                <a:prstClr val="white"/>
              </a:solidFill>
              <a:effectLst/>
              <a:uLnTx/>
              <a:uFillTx/>
              <a:latin typeface="Inter Light" panose="02000503000000020004" pitchFamily="2" charset="0"/>
              <a:ea typeface="Inter Light" panose="02000503000000020004" pitchFamily="2" charset="0"/>
              <a:cs typeface="+mn-cs"/>
            </a:endParaRPr>
          </a:p>
        </p:txBody>
      </p:sp>
      <p:sp>
        <p:nvSpPr>
          <p:cNvPr id="4" name="Slide Number Placeholder 3">
            <a:extLst>
              <a:ext uri="{FF2B5EF4-FFF2-40B4-BE49-F238E27FC236}">
                <a16:creationId xmlns:a16="http://schemas.microsoft.com/office/drawing/2014/main" id="{CD80E4D5-0C01-083B-C7A0-790F9F15D3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kumimoji="0" lang="en-CA" sz="1200" b="0" i="0" u="none" strike="noStrike" kern="1200" cap="none" spc="0" normalizeH="0" baseline="0" noProof="0" smtClean="0">
                <a:ln>
                  <a:noFill/>
                </a:ln>
                <a:solidFill>
                  <a:srgbClr val="FBF8F0"/>
                </a:solidFill>
                <a:effectLst/>
                <a:uLnTx/>
                <a:uFillTx/>
                <a:latin typeface="Levenim MT" panose="02010502060101010101" pitchFamily="2" charset="-79"/>
                <a:ea typeface="+mn-ea"/>
                <a:cs typeface="Levenim MT" panose="02010502060101010101"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srgbClr val="FBF8F0"/>
              </a:solidFill>
              <a:effectLst/>
              <a:uLnTx/>
              <a:uFillTx/>
              <a:latin typeface="Levenim MT" panose="02010502060101010101" pitchFamily="2" charset="-79"/>
              <a:ea typeface="+mn-ea"/>
              <a:cs typeface="Levenim MT" panose="02010502060101010101" pitchFamily="2" charset="-79"/>
            </a:endParaRPr>
          </a:p>
        </p:txBody>
      </p:sp>
      <p:sp>
        <p:nvSpPr>
          <p:cNvPr id="2" name="Rectangle: Rounded Corners 1">
            <a:extLst>
              <a:ext uri="{FF2B5EF4-FFF2-40B4-BE49-F238E27FC236}">
                <a16:creationId xmlns:a16="http://schemas.microsoft.com/office/drawing/2014/main" id="{719E37B9-8ABF-1023-102B-EE71E6A675C5}"/>
              </a:ext>
            </a:extLst>
          </p:cNvPr>
          <p:cNvSpPr/>
          <p:nvPr/>
        </p:nvSpPr>
        <p:spPr>
          <a:xfrm>
            <a:off x="370800" y="2048400"/>
            <a:ext cx="11476800" cy="4143600"/>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rtl="0">
              <a:spcBef>
                <a:spcPts val="0"/>
              </a:spcBef>
              <a:spcAft>
                <a:spcPts val="0"/>
              </a:spcAft>
            </a:pPr>
            <a:r>
              <a:rPr lang="en-US" sz="1200" b="0" i="0" u="none" strike="noStrike" dirty="0">
                <a:solidFill>
                  <a:srgbClr val="182F51"/>
                </a:solidFill>
                <a:effectLst/>
                <a:latin typeface="Levenim MT" panose="02010502060101010101" pitchFamily="2" charset="-79"/>
                <a:cs typeface="Levenim MT" panose="02010502060101010101" pitchFamily="2" charset="-79"/>
              </a:rPr>
              <a:t>[a) Identify outcome, process, and balancing measures]</a:t>
            </a:r>
          </a:p>
          <a:p>
            <a:pPr rtl="0">
              <a:spcBef>
                <a:spcPts val="0"/>
              </a:spcBef>
              <a:spcAft>
                <a:spcPts val="0"/>
              </a:spcAft>
            </a:pPr>
            <a:endParaRPr lang="en-US" sz="1200"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Outcome Measures</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Reduction in </a:t>
            </a:r>
            <a:r>
              <a:rPr lang="en-US" sz="1200" dirty="0" err="1">
                <a:solidFill>
                  <a:srgbClr val="182F51"/>
                </a:solidFill>
                <a:latin typeface="Levenim MT" panose="02010502060101010101" pitchFamily="2" charset="-79"/>
                <a:cs typeface="Levenim MT" panose="02010502060101010101" pitchFamily="2" charset="-79"/>
              </a:rPr>
              <a:t>CO₂e</a:t>
            </a:r>
            <a:r>
              <a:rPr lang="en-US" sz="1200" dirty="0">
                <a:solidFill>
                  <a:srgbClr val="182F51"/>
                </a:solidFill>
                <a:latin typeface="Levenim MT" panose="02010502060101010101" pitchFamily="2" charset="-79"/>
                <a:cs typeface="Levenim MT" panose="02010502060101010101" pitchFamily="2" charset="-79"/>
              </a:rPr>
              <a:t> emissions per tray per year (kg </a:t>
            </a:r>
            <a:r>
              <a:rPr lang="en-US" sz="1200" dirty="0" err="1">
                <a:solidFill>
                  <a:srgbClr val="182F51"/>
                </a:solidFill>
                <a:latin typeface="Levenim MT" panose="02010502060101010101" pitchFamily="2" charset="-79"/>
                <a:cs typeface="Levenim MT" panose="02010502060101010101" pitchFamily="2" charset="-79"/>
              </a:rPr>
              <a:t>CO₂e</a:t>
            </a:r>
            <a:r>
              <a:rPr lang="en-US" sz="1200" dirty="0">
                <a:solidFill>
                  <a:srgbClr val="182F51"/>
                </a:solidFill>
                <a:latin typeface="Levenim MT" panose="02010502060101010101" pitchFamily="2" charset="-79"/>
                <a:cs typeface="Levenim MT" panose="02010502060101010101" pitchFamily="2" charset="-79"/>
              </a:rPr>
              <a:t>)</a:t>
            </a:r>
          </a:p>
          <a:p>
            <a:pPr rtl="0">
              <a:spcBef>
                <a:spcPts val="0"/>
              </a:spcBef>
              <a:spcAft>
                <a:spcPts val="0"/>
              </a:spcAft>
            </a:pPr>
            <a:endParaRPr lang="en-US" sz="1200"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r>
              <a:rPr lang="en-US" sz="1200" b="1" i="0" u="none" strike="noStrike" dirty="0">
                <a:solidFill>
                  <a:srgbClr val="182F51"/>
                </a:solidFill>
                <a:effectLst/>
                <a:latin typeface="Levenim MT" panose="02010502060101010101" pitchFamily="2" charset="-79"/>
                <a:cs typeface="Levenim MT" panose="02010502060101010101" pitchFamily="2" charset="-79"/>
              </a:rPr>
              <a:t>Process Measures</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Average number of instruments per tray</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 trays optimized according to new standard</a:t>
            </a:r>
          </a:p>
          <a:p>
            <a:pPr>
              <a:spcBef>
                <a:spcPts val="0"/>
              </a:spcBef>
              <a:spcAft>
                <a:spcPts val="0"/>
              </a:spcAft>
            </a:pPr>
            <a:endParaRPr lang="en-US" sz="1200" dirty="0">
              <a:solidFill>
                <a:srgbClr val="182F51"/>
              </a:solidFill>
              <a:latin typeface="Levenim MT" panose="02010502060101010101" pitchFamily="2" charset="-79"/>
              <a:cs typeface="Levenim MT" panose="02010502060101010101" pitchFamily="2" charset="-79"/>
            </a:endParaRPr>
          </a:p>
          <a:p>
            <a:pPr>
              <a:spcBef>
                <a:spcPts val="0"/>
              </a:spcBef>
              <a:spcAft>
                <a:spcPts val="0"/>
              </a:spcAft>
            </a:pPr>
            <a:r>
              <a:rPr lang="en-US" sz="1200" b="1" dirty="0">
                <a:solidFill>
                  <a:srgbClr val="182F51"/>
                </a:solidFill>
                <a:latin typeface="Levenim MT" panose="02010502060101010101" pitchFamily="2" charset="-79"/>
                <a:cs typeface="Levenim MT" panose="02010502060101010101" pitchFamily="2" charset="-79"/>
              </a:rPr>
              <a:t>Balancing Measures</a:t>
            </a:r>
          </a:p>
          <a:p>
            <a:pPr marL="628650" lvl="1" indent="-171450">
              <a:buFont typeface="Arial" panose="020B0604020202020204" pitchFamily="34" charset="0"/>
              <a:buChar char="•"/>
            </a:pPr>
            <a:r>
              <a:rPr lang="en-US" sz="1200" dirty="0">
                <a:solidFill>
                  <a:srgbClr val="182F51"/>
                </a:solidFill>
                <a:latin typeface="Levenim MT" panose="02010502060101010101" pitchFamily="2" charset="-79"/>
                <a:cs typeface="Levenim MT" panose="02010502060101010101" pitchFamily="2" charset="-79"/>
              </a:rPr>
              <a:t>% of cases needing additional instruments</a:t>
            </a:r>
          </a:p>
          <a:p>
            <a:pPr lvl="1"/>
            <a:endParaRPr lang="en-US" sz="12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endParaRPr lang="en-US" sz="1400" b="0" i="0" u="none" strike="noStrike" dirty="0">
              <a:solidFill>
                <a:srgbClr val="182F51"/>
              </a:solidFill>
              <a:effectLst/>
              <a:latin typeface="Levenim MT" panose="02010502060101010101" pitchFamily="2" charset="-79"/>
              <a:cs typeface="Levenim MT" panose="02010502060101010101" pitchFamily="2" charset="-79"/>
            </a:endParaRPr>
          </a:p>
          <a:p>
            <a:pPr rtl="0">
              <a:spcBef>
                <a:spcPts val="0"/>
              </a:spcBef>
              <a:spcAft>
                <a:spcPts val="0"/>
              </a:spcAft>
            </a:pPr>
            <a:endParaRPr lang="en-US" sz="1400" dirty="0">
              <a:solidFill>
                <a:srgbClr val="182F51"/>
              </a:solidFill>
              <a:latin typeface="Levenim MT" panose="02010502060101010101" pitchFamily="2" charset="-79"/>
              <a:cs typeface="Levenim MT" panose="02010502060101010101" pitchFamily="2" charset="-79"/>
            </a:endParaRPr>
          </a:p>
          <a:p>
            <a:pPr rtl="0">
              <a:spcBef>
                <a:spcPts val="0"/>
              </a:spcBef>
              <a:spcAft>
                <a:spcPts val="0"/>
              </a:spcAft>
            </a:pPr>
            <a:endParaRPr lang="en-US" sz="1200" b="0" i="0" u="none" strike="noStrike" dirty="0">
              <a:solidFill>
                <a:srgbClr val="182F51"/>
              </a:solidFill>
              <a:effectLst/>
              <a:latin typeface="Levenim MT" panose="02010502060101010101" pitchFamily="2" charset="-79"/>
              <a:cs typeface="Levenim MT" panose="02010502060101010101" pitchFamily="2" charset="-79"/>
            </a:endParaRPr>
          </a:p>
        </p:txBody>
      </p:sp>
      <p:pic>
        <p:nvPicPr>
          <p:cNvPr id="6" name="Picture 5">
            <a:extLst>
              <a:ext uri="{FF2B5EF4-FFF2-40B4-BE49-F238E27FC236}">
                <a16:creationId xmlns:a16="http://schemas.microsoft.com/office/drawing/2014/main" id="{538B54A4-CCF6-DCF2-CC0C-A20E8894AD82}"/>
              </a:ext>
            </a:extLst>
          </p:cNvPr>
          <p:cNvPicPr>
            <a:picLocks noChangeAspect="1"/>
          </p:cNvPicPr>
          <p:nvPr/>
        </p:nvPicPr>
        <p:blipFill>
          <a:blip r:embed="rId6"/>
          <a:stretch>
            <a:fillRect/>
          </a:stretch>
        </p:blipFill>
        <p:spPr>
          <a:xfrm>
            <a:off x="9966427" y="137384"/>
            <a:ext cx="1930499" cy="419122"/>
          </a:xfrm>
          <a:prstGeom prst="rect">
            <a:avLst/>
          </a:prstGeom>
        </p:spPr>
      </p:pic>
      <p:sp>
        <p:nvSpPr>
          <p:cNvPr id="7" name="TextBox 6">
            <a:extLst>
              <a:ext uri="{FF2B5EF4-FFF2-40B4-BE49-F238E27FC236}">
                <a16:creationId xmlns:a16="http://schemas.microsoft.com/office/drawing/2014/main" id="{1E6419ED-59BB-1274-D926-96EC6F7FF309}"/>
              </a:ext>
            </a:extLst>
          </p:cNvPr>
          <p:cNvSpPr txBox="1"/>
          <p:nvPr/>
        </p:nvSpPr>
        <p:spPr>
          <a:xfrm>
            <a:off x="9966427" y="572238"/>
            <a:ext cx="1930499" cy="646331"/>
          </a:xfrm>
          <a:prstGeom prst="rect">
            <a:avLst/>
          </a:prstGeom>
          <a:solidFill>
            <a:schemeClr val="accent6">
              <a:lumMod val="20000"/>
              <a:lumOff val="80000"/>
            </a:schemeClr>
          </a:solidFill>
        </p:spPr>
        <p:txBody>
          <a:bodyPr wrap="square">
            <a:spAutoFit/>
          </a:bodyPr>
          <a:lstStyle/>
          <a:p>
            <a:r>
              <a:rPr lang="en-US" sz="900" dirty="0">
                <a:latin typeface="Century Gothic" panose="020B0502020202020204" pitchFamily="34" charset="0"/>
              </a:rPr>
              <a:t>Complete Step 3 to identify potential activity and environmental metrics to incorporate into your project.</a:t>
            </a:r>
            <a:endParaRPr lang="en-CA" sz="900" dirty="0">
              <a:solidFill>
                <a:srgbClr val="070500"/>
              </a:solidFill>
              <a:latin typeface="Century Gothic" panose="020B0502020202020204" pitchFamily="34" charset="0"/>
            </a:endParaRPr>
          </a:p>
        </p:txBody>
      </p:sp>
    </p:spTree>
    <p:extLst>
      <p:ext uri="{BB962C8B-B14F-4D97-AF65-F5344CB8AC3E}">
        <p14:creationId xmlns:p14="http://schemas.microsoft.com/office/powerpoint/2010/main" val="971197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58D8B7C1-26A8-442B-8D85-32CEDDBCB3A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CEFE05-299E-4899-801E-FF378C1AE470}"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205EB55A-D148-4B4D-9FBC-30AA1AEA8239}"/>
              </a:ext>
            </a:extLst>
          </p:cNvPr>
          <p:cNvGrpSpPr/>
          <p:nvPr/>
        </p:nvGrpSpPr>
        <p:grpSpPr>
          <a:xfrm>
            <a:off x="-27709" y="3083"/>
            <a:ext cx="12219709" cy="6854918"/>
            <a:chOff x="-27709" y="3083"/>
            <a:chExt cx="12219709" cy="6854918"/>
          </a:xfrm>
        </p:grpSpPr>
        <p:sp>
          <p:nvSpPr>
            <p:cNvPr id="10" name="Rectangle: Single Corner Rounded 9">
              <a:extLst>
                <a:ext uri="{FF2B5EF4-FFF2-40B4-BE49-F238E27FC236}">
                  <a16:creationId xmlns:a16="http://schemas.microsoft.com/office/drawing/2014/main" id="{DA19EB0F-619C-4566-8C4D-C3847AE63F3A}"/>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CD343B14-FA4F-46ED-8874-08F3BD77109B}"/>
                </a:ext>
              </a:extLst>
            </p:cNvPr>
            <p:cNvSpPr txBox="1"/>
            <p:nvPr/>
          </p:nvSpPr>
          <p:spPr>
            <a:xfrm>
              <a:off x="837619" y="423329"/>
              <a:ext cx="108592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rPr>
                <a:t>Measure &amp; Test Impact</a:t>
              </a:r>
            </a:p>
          </p:txBody>
        </p:sp>
        <p:pic>
          <p:nvPicPr>
            <p:cNvPr id="12" name="Picture 11">
              <a:extLst>
                <a:ext uri="{FF2B5EF4-FFF2-40B4-BE49-F238E27FC236}">
                  <a16:creationId xmlns:a16="http://schemas.microsoft.com/office/drawing/2014/main" id="{6E2BF63B-5268-4637-8331-73EB2E62C599}"/>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3" name="Picture 12">
              <a:extLst>
                <a:ext uri="{FF2B5EF4-FFF2-40B4-BE49-F238E27FC236}">
                  <a16:creationId xmlns:a16="http://schemas.microsoft.com/office/drawing/2014/main" id="{F4E78868-5C06-4637-80AD-6E098077073B}"/>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4" name="Flowchart: Terminator 13">
              <a:extLst>
                <a:ext uri="{FF2B5EF4-FFF2-40B4-BE49-F238E27FC236}">
                  <a16:creationId xmlns:a16="http://schemas.microsoft.com/office/drawing/2014/main" id="{3D7C4670-71A2-4D11-AC9A-345E121E9969}"/>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kumimoji="0" lang="en-CA" sz="1400" b="0" i="0" u="none" strike="noStrike" kern="1200" cap="none" spc="0" normalizeH="0" baseline="0" noProof="0">
                <a:ln>
                  <a:noFill/>
                </a:ln>
                <a:solidFill>
                  <a:prstClr val="white"/>
                </a:solidFill>
                <a:effectLst/>
                <a:uLnTx/>
                <a:uFillTx/>
                <a:latin typeface="Century Gothic" panose="020B0502020202020204" pitchFamily="34" charset="0"/>
                <a:ea typeface="Inter Light" panose="02000503000000020004" pitchFamily="2" charset="0"/>
              </a:endParaRPr>
            </a:p>
          </p:txBody>
        </p:sp>
      </p:grpSp>
      <p:sp>
        <p:nvSpPr>
          <p:cNvPr id="16" name="TextBox 15">
            <a:extLst>
              <a:ext uri="{FF2B5EF4-FFF2-40B4-BE49-F238E27FC236}">
                <a16:creationId xmlns:a16="http://schemas.microsoft.com/office/drawing/2014/main" id="{CF0E4721-6659-49F3-88E2-5C882D192FC4}"/>
              </a:ext>
            </a:extLst>
          </p:cNvPr>
          <p:cNvSpPr txBox="1"/>
          <p:nvPr/>
        </p:nvSpPr>
        <p:spPr>
          <a:xfrm>
            <a:off x="518400" y="1340709"/>
            <a:ext cx="10970496"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182F51"/>
                </a:solidFill>
                <a:effectLst/>
                <a:uLnTx/>
                <a:uFillTx/>
                <a:latin typeface="Century Gothic" panose="020B0502020202020204" pitchFamily="34" charset="0"/>
                <a:ea typeface="Calibri"/>
                <a:cs typeface="Calibri"/>
              </a:rPr>
              <a:t>How will you estimate the environmental impact of your changes?</a:t>
            </a:r>
          </a:p>
        </p:txBody>
      </p:sp>
      <p:sp>
        <p:nvSpPr>
          <p:cNvPr id="17" name="Oval 16">
            <a:extLst>
              <a:ext uri="{FF2B5EF4-FFF2-40B4-BE49-F238E27FC236}">
                <a16:creationId xmlns:a16="http://schemas.microsoft.com/office/drawing/2014/main" id="{71000F78-0B01-41E4-B066-7E701C3866B0}"/>
              </a:ext>
            </a:extLst>
          </p:cNvPr>
          <p:cNvSpPr/>
          <p:nvPr/>
        </p:nvSpPr>
        <p:spPr>
          <a:xfrm>
            <a:off x="172363" y="1340709"/>
            <a:ext cx="392400"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Inter Light" panose="02000503000000020004" pitchFamily="2" charset="0"/>
                <a:ea typeface="Inter Light" panose="02000503000000020004" pitchFamily="2" charset="0"/>
                <a:cs typeface="+mn-cs"/>
              </a:rPr>
              <a:t>7</a:t>
            </a:r>
            <a:endParaRPr kumimoji="0" lang="en-CA" sz="1600" b="0" i="0" u="none" strike="noStrike" kern="1200" cap="none" spc="0" normalizeH="0" baseline="0" noProof="0">
              <a:ln>
                <a:noFill/>
              </a:ln>
              <a:solidFill>
                <a:prstClr val="white"/>
              </a:solidFill>
              <a:effectLst/>
              <a:uLnTx/>
              <a:uFillTx/>
              <a:latin typeface="Inter Light" panose="02000503000000020004" pitchFamily="2" charset="0"/>
              <a:ea typeface="Inter Light" panose="02000503000000020004" pitchFamily="2" charset="0"/>
              <a:cs typeface="+mn-cs"/>
            </a:endParaRPr>
          </a:p>
        </p:txBody>
      </p:sp>
      <p:sp>
        <p:nvSpPr>
          <p:cNvPr id="4" name="Slide Number Placeholder 3">
            <a:extLst>
              <a:ext uri="{FF2B5EF4-FFF2-40B4-BE49-F238E27FC236}">
                <a16:creationId xmlns:a16="http://schemas.microsoft.com/office/drawing/2014/main" id="{D2A1F571-99D1-A1A8-6D8F-8926734020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Levenim MT"/>
                <a:ea typeface="Inter Light" panose="02000503000000020004" pitchFamily="2" charset="0"/>
                <a:cs typeface="Levenim MT"/>
              </a:rPr>
              <a:t>CASCADES Project Charter | Page </a:t>
            </a:r>
            <a:r>
              <a:rPr lang="en-CA">
                <a:latin typeface="Levenim MT"/>
                <a:cs typeface="Levenim MT"/>
              </a:rPr>
              <a:t>11</a:t>
            </a:r>
            <a:endParaRPr kumimoji="0" lang="en-CA" sz="1200" b="0" i="0" u="none" strike="noStrike" kern="1200" cap="none" spc="0" normalizeH="0" baseline="0" noProof="0">
              <a:ln>
                <a:noFill/>
              </a:ln>
              <a:solidFill>
                <a:srgbClr val="FBF8F0"/>
              </a:solidFill>
              <a:effectLst/>
              <a:uLnTx/>
              <a:uFillTx/>
              <a:latin typeface="Levenim MT" panose="02010502060101010101" pitchFamily="2" charset="-79"/>
              <a:ea typeface="+mn-ea"/>
              <a:cs typeface="Levenim MT" panose="02010502060101010101" pitchFamily="2" charset="-79"/>
            </a:endParaRPr>
          </a:p>
        </p:txBody>
      </p:sp>
      <p:sp>
        <p:nvSpPr>
          <p:cNvPr id="19" name="Equals 18">
            <a:extLst>
              <a:ext uri="{FF2B5EF4-FFF2-40B4-BE49-F238E27FC236}">
                <a16:creationId xmlns:a16="http://schemas.microsoft.com/office/drawing/2014/main" id="{3C87BB8B-6746-E4E4-BF6F-5D07400B265E}"/>
              </a:ext>
            </a:extLst>
          </p:cNvPr>
          <p:cNvSpPr/>
          <p:nvPr/>
        </p:nvSpPr>
        <p:spPr>
          <a:xfrm>
            <a:off x="10698725" y="2713988"/>
            <a:ext cx="711200" cy="394216"/>
          </a:xfrm>
          <a:prstGeom prst="mathEqual">
            <a:avLst/>
          </a:prstGeom>
          <a:solidFill>
            <a:srgbClr val="F45B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89DBA407-A542-0F73-A95C-47CBF6C667D6}"/>
              </a:ext>
            </a:extLst>
          </p:cNvPr>
          <p:cNvSpPr/>
          <p:nvPr/>
        </p:nvSpPr>
        <p:spPr>
          <a:xfrm>
            <a:off x="442134" y="1863457"/>
            <a:ext cx="11417269" cy="750396"/>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tabLst>
                <a:tab pos="457200" algn="l"/>
              </a:tabLst>
            </a:pPr>
            <a:r>
              <a:rPr lang="en-US" sz="1200" dirty="0">
                <a:solidFill>
                  <a:srgbClr val="000000"/>
                </a:solidFill>
                <a:latin typeface="Century Gothic" panose="020B0502020202020204" pitchFamily="34" charset="0"/>
                <a:ea typeface="Calibri"/>
                <a:cs typeface="Levenim MT"/>
              </a:rPr>
              <a:t>Environmental impact was calculated from a combination of local data and published proxies from Rizan et al, 2023, where CO2 emission for each instrument was estimated using data from raw material extraction, transportation to primary processing/manufacturing site, steam sterilization, and disposal.(3) Their detailed method of calculation is outlined below. </a:t>
            </a:r>
            <a:endParaRPr lang="en-US" sz="1200" dirty="0">
              <a:latin typeface="Century Gothic" panose="020B0502020202020204" pitchFamily="34" charset="0"/>
              <a:ea typeface="Calibri"/>
              <a:cs typeface="Calibri"/>
            </a:endParaRPr>
          </a:p>
          <a:p>
            <a:pPr>
              <a:tabLst>
                <a:tab pos="457200" algn="l"/>
              </a:tabLst>
            </a:pPr>
            <a:endParaRPr lang="en-US" sz="1100" b="1" dirty="0">
              <a:solidFill>
                <a:srgbClr val="182F51"/>
              </a:solidFill>
              <a:effectLst/>
              <a:latin typeface="Century Gothic" panose="020B0502020202020204" pitchFamily="34" charset="0"/>
              <a:ea typeface="Inter Light" panose="02000503000000020004" pitchFamily="2" charset="0"/>
              <a:cs typeface="Levenim MT"/>
            </a:endParaRPr>
          </a:p>
        </p:txBody>
      </p:sp>
      <p:sp>
        <p:nvSpPr>
          <p:cNvPr id="23" name="TextBox 19">
            <a:extLst>
              <a:ext uri="{FF2B5EF4-FFF2-40B4-BE49-F238E27FC236}">
                <a16:creationId xmlns:a16="http://schemas.microsoft.com/office/drawing/2014/main" id="{C6B98C9C-CE43-5036-7200-03E4511FE357}"/>
              </a:ext>
            </a:extLst>
          </p:cNvPr>
          <p:cNvSpPr txBox="1"/>
          <p:nvPr/>
        </p:nvSpPr>
        <p:spPr>
          <a:xfrm>
            <a:off x="310863" y="2751076"/>
            <a:ext cx="11481022" cy="369332"/>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bg1"/>
                </a:solidFill>
              </a:rPr>
              <a:t>Emission per Decontamination</a:t>
            </a:r>
            <a:endParaRPr lang="en-CA" b="1">
              <a:solidFill>
                <a:schemeClr val="bg1"/>
              </a:solidFill>
            </a:endParaRPr>
          </a:p>
        </p:txBody>
      </p:sp>
      <p:sp>
        <p:nvSpPr>
          <p:cNvPr id="24" name="Rectangle 23">
            <a:extLst>
              <a:ext uri="{FF2B5EF4-FFF2-40B4-BE49-F238E27FC236}">
                <a16:creationId xmlns:a16="http://schemas.microsoft.com/office/drawing/2014/main" id="{08CBD9D1-B6F1-D576-AFAE-19E186E239B9}"/>
              </a:ext>
            </a:extLst>
          </p:cNvPr>
          <p:cNvSpPr/>
          <p:nvPr/>
        </p:nvSpPr>
        <p:spPr>
          <a:xfrm>
            <a:off x="310862" y="3120409"/>
            <a:ext cx="11481022" cy="145615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26" name="TextBox 22">
            <a:extLst>
              <a:ext uri="{FF2B5EF4-FFF2-40B4-BE49-F238E27FC236}">
                <a16:creationId xmlns:a16="http://schemas.microsoft.com/office/drawing/2014/main" id="{6984EAA1-A454-2849-42AE-D41E745F3DCE}"/>
              </a:ext>
            </a:extLst>
          </p:cNvPr>
          <p:cNvSpPr txBox="1"/>
          <p:nvPr/>
        </p:nvSpPr>
        <p:spPr>
          <a:xfrm>
            <a:off x="612388" y="3344171"/>
            <a:ext cx="250420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latin typeface="Levenim MT" panose="02010502060101010101" pitchFamily="2" charset="-79"/>
                <a:cs typeface="Levenim MT" panose="02010502060101010101" pitchFamily="2" charset="-79"/>
              </a:rPr>
              <a:t>Raw material weight </a:t>
            </a:r>
            <a:r>
              <a:rPr lang="en-US" sz="1200" b="1">
                <a:solidFill>
                  <a:srgbClr val="FF0000"/>
                </a:solidFill>
                <a:latin typeface="Levenim MT" panose="02010502060101010101" pitchFamily="2" charset="-79"/>
                <a:cs typeface="Levenim MT" panose="02010502060101010101" pitchFamily="2" charset="-79"/>
              </a:rPr>
              <a:t>times</a:t>
            </a:r>
            <a:r>
              <a:rPr lang="en-US" sz="1200">
                <a:latin typeface="Levenim MT" panose="02010502060101010101" pitchFamily="2" charset="-79"/>
                <a:cs typeface="Levenim MT" panose="02010502060101010101" pitchFamily="2" charset="-79"/>
              </a:rPr>
              <a:t> </a:t>
            </a:r>
            <a:r>
              <a:rPr lang="en-CA" sz="1200" b="1">
                <a:latin typeface="Levenim MT" panose="02010502060101010101" pitchFamily="2" charset="-79"/>
                <a:cs typeface="Levenim MT" panose="02010502060101010101" pitchFamily="2" charset="-79"/>
              </a:rPr>
              <a:t>Disposal-related emissions factor: </a:t>
            </a:r>
            <a:r>
              <a:rPr lang="en-US" sz="1200">
                <a:latin typeface="Levenim MT" panose="02010502060101010101" pitchFamily="2" charset="-79"/>
                <a:cs typeface="Levenim MT" panose="02010502060101010101" pitchFamily="2" charset="-79"/>
              </a:rPr>
              <a:t>Stainless steel (in </a:t>
            </a:r>
            <a:r>
              <a:rPr lang="en-US" sz="1200" err="1">
                <a:latin typeface="Levenim MT" panose="02010502060101010101" pitchFamily="2" charset="-79"/>
                <a:cs typeface="Levenim MT" panose="02010502060101010101" pitchFamily="2" charset="-79"/>
              </a:rPr>
              <a:t>tonne</a:t>
            </a:r>
            <a:r>
              <a:rPr lang="en-US" sz="1200" b="1">
                <a:latin typeface="Levenim MT" panose="02010502060101010101" pitchFamily="2" charset="-79"/>
                <a:cs typeface="Levenim MT" panose="02010502060101010101" pitchFamily="2" charset="-79"/>
              </a:rPr>
              <a:t>) </a:t>
            </a:r>
            <a:r>
              <a:rPr lang="en-US" sz="1200">
                <a:latin typeface="Levenim MT" panose="02010502060101010101" pitchFamily="2" charset="-79"/>
                <a:cs typeface="Levenim MT" panose="02010502060101010101" pitchFamily="2" charset="-79"/>
              </a:rPr>
              <a:t>times </a:t>
            </a:r>
            <a:r>
              <a:rPr lang="en-CA" sz="1200">
                <a:latin typeface="Levenim MT" panose="02010502060101010101" pitchFamily="2" charset="-79"/>
                <a:cs typeface="Levenim MT" panose="02010502060101010101" pitchFamily="2" charset="-79"/>
              </a:rPr>
              <a:t>21 kg CO2e/tonne </a:t>
            </a:r>
            <a:endParaRPr lang="en-CA" sz="1200" b="1">
              <a:latin typeface="Levenim MT" panose="02010502060101010101" pitchFamily="2" charset="-79"/>
              <a:cs typeface="Levenim MT" panose="02010502060101010101" pitchFamily="2" charset="-79"/>
            </a:endParaRPr>
          </a:p>
        </p:txBody>
      </p:sp>
      <p:sp>
        <p:nvSpPr>
          <p:cNvPr id="28" name="TextBox 23">
            <a:extLst>
              <a:ext uri="{FF2B5EF4-FFF2-40B4-BE49-F238E27FC236}">
                <a16:creationId xmlns:a16="http://schemas.microsoft.com/office/drawing/2014/main" id="{F7B2C891-27D4-E862-374C-C1AFFC3056C1}"/>
              </a:ext>
            </a:extLst>
          </p:cNvPr>
          <p:cNvSpPr txBox="1"/>
          <p:nvPr/>
        </p:nvSpPr>
        <p:spPr>
          <a:xfrm>
            <a:off x="3475091" y="3300588"/>
            <a:ext cx="250420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b="1">
                <a:latin typeface="Levenim MT" panose="02010502060101010101" pitchFamily="2" charset="-79"/>
                <a:cs typeface="Levenim MT" panose="02010502060101010101" pitchFamily="2" charset="-79"/>
              </a:rPr>
              <a:t>Raw material weight </a:t>
            </a:r>
            <a:r>
              <a:rPr lang="en-CA" sz="1200" b="1">
                <a:solidFill>
                  <a:srgbClr val="FF0000"/>
                </a:solidFill>
                <a:latin typeface="Levenim MT" panose="02010502060101010101" pitchFamily="2" charset="-79"/>
                <a:cs typeface="Levenim MT" panose="02010502060101010101" pitchFamily="2" charset="-79"/>
              </a:rPr>
              <a:t>times</a:t>
            </a:r>
            <a:r>
              <a:rPr lang="en-CA" sz="1200" b="1">
                <a:latin typeface="Levenim MT" panose="02010502060101010101" pitchFamily="2" charset="-79"/>
                <a:cs typeface="Levenim MT" panose="02010502060101010101" pitchFamily="2" charset="-79"/>
              </a:rPr>
              <a:t> Production-related emissions factor, ‘cradle to factory gate’:</a:t>
            </a:r>
          </a:p>
          <a:p>
            <a:r>
              <a:rPr lang="en-CA" sz="1200">
                <a:latin typeface="Levenim MT" panose="02010502060101010101" pitchFamily="2" charset="-79"/>
                <a:cs typeface="Levenim MT" panose="02010502060101010101" pitchFamily="2" charset="-79"/>
              </a:rPr>
              <a:t>Stainless Steel (in kg) times 6.15 kg CO2e/kg </a:t>
            </a:r>
          </a:p>
        </p:txBody>
      </p:sp>
      <p:sp>
        <p:nvSpPr>
          <p:cNvPr id="30" name="TextBox 29">
            <a:extLst>
              <a:ext uri="{FF2B5EF4-FFF2-40B4-BE49-F238E27FC236}">
                <a16:creationId xmlns:a16="http://schemas.microsoft.com/office/drawing/2014/main" id="{81AF4F6E-2C74-EAA4-9B1E-21D6DE47C479}"/>
              </a:ext>
            </a:extLst>
          </p:cNvPr>
          <p:cNvSpPr txBox="1"/>
          <p:nvPr/>
        </p:nvSpPr>
        <p:spPr>
          <a:xfrm>
            <a:off x="9404702" y="3138900"/>
            <a:ext cx="2504203"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b="1">
                <a:latin typeface="Levenim MT" panose="02010502060101010101" pitchFamily="2" charset="-79"/>
                <a:cs typeface="Levenim MT" panose="02010502060101010101" pitchFamily="2" charset="-79"/>
              </a:rPr>
              <a:t>Emissions from the decontamination process: </a:t>
            </a:r>
            <a:r>
              <a:rPr lang="en-CA" sz="1200">
                <a:latin typeface="Levenim MT" panose="02010502060101010101" pitchFamily="2" charset="-79"/>
                <a:cs typeface="Levenim MT" panose="02010502060101010101" pitchFamily="2" charset="-79"/>
              </a:rPr>
              <a:t>Emissions were estimated for each tray, allocated across instruments within a tray according to instrument weight.</a:t>
            </a:r>
          </a:p>
        </p:txBody>
      </p:sp>
      <p:sp>
        <p:nvSpPr>
          <p:cNvPr id="31" name="Division Sign 30">
            <a:extLst>
              <a:ext uri="{FF2B5EF4-FFF2-40B4-BE49-F238E27FC236}">
                <a16:creationId xmlns:a16="http://schemas.microsoft.com/office/drawing/2014/main" id="{59EEAD4A-292E-7C92-576B-AF98674774AC}"/>
              </a:ext>
            </a:extLst>
          </p:cNvPr>
          <p:cNvSpPr/>
          <p:nvPr/>
        </p:nvSpPr>
        <p:spPr>
          <a:xfrm>
            <a:off x="6008532" y="3462986"/>
            <a:ext cx="501130" cy="562708"/>
          </a:xfrm>
          <a:prstGeom prst="mathDivide">
            <a:avLst>
              <a:gd name="adj1" fmla="val 14908"/>
              <a:gd name="adj2" fmla="val 8610"/>
              <a:gd name="adj3" fmla="val 12493"/>
            </a:avLst>
          </a:prstGeom>
          <a:solidFill>
            <a:srgbClr val="F45B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32" name="TextBox 33">
            <a:extLst>
              <a:ext uri="{FF2B5EF4-FFF2-40B4-BE49-F238E27FC236}">
                <a16:creationId xmlns:a16="http://schemas.microsoft.com/office/drawing/2014/main" id="{0C874944-C0A7-E1AE-881D-2DD4E5573A29}"/>
              </a:ext>
            </a:extLst>
          </p:cNvPr>
          <p:cNvSpPr txBox="1"/>
          <p:nvPr/>
        </p:nvSpPr>
        <p:spPr>
          <a:xfrm>
            <a:off x="6533370" y="3329631"/>
            <a:ext cx="240229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b="1">
                <a:latin typeface="Levenim MT" panose="02010502060101010101" pitchFamily="2" charset="-79"/>
                <a:cs typeface="Levenim MT" panose="02010502060101010101" pitchFamily="2" charset="-79"/>
              </a:rPr>
              <a:t>Number of decontaminations sustainable before requiring replacement:</a:t>
            </a:r>
          </a:p>
          <a:p>
            <a:r>
              <a:rPr lang="en-CA" sz="1200">
                <a:latin typeface="Levenim MT" panose="02010502060101010101" pitchFamily="2" charset="-79"/>
                <a:cs typeface="Levenim MT" panose="02010502060101010101" pitchFamily="2" charset="-79"/>
              </a:rPr>
              <a:t>Specific to each instrument </a:t>
            </a:r>
          </a:p>
        </p:txBody>
      </p:sp>
      <p:sp>
        <p:nvSpPr>
          <p:cNvPr id="33" name="Left Bracket 32">
            <a:extLst>
              <a:ext uri="{FF2B5EF4-FFF2-40B4-BE49-F238E27FC236}">
                <a16:creationId xmlns:a16="http://schemas.microsoft.com/office/drawing/2014/main" id="{F5EEA8FF-3293-3C19-38E8-A773AFB93CB0}"/>
              </a:ext>
            </a:extLst>
          </p:cNvPr>
          <p:cNvSpPr/>
          <p:nvPr/>
        </p:nvSpPr>
        <p:spPr>
          <a:xfrm>
            <a:off x="495367" y="3286165"/>
            <a:ext cx="117021" cy="1002963"/>
          </a:xfrm>
          <a:prstGeom prst="leftBracket">
            <a:avLst/>
          </a:prstGeom>
          <a:ln w="76200">
            <a:solidFill>
              <a:srgbClr val="F45B2B"/>
            </a:solidFill>
          </a:ln>
        </p:spPr>
        <p:style>
          <a:lnRef idx="3">
            <a:schemeClr val="dk1"/>
          </a:lnRef>
          <a:fillRef idx="0">
            <a:schemeClr val="dk1"/>
          </a:fillRef>
          <a:effectRef idx="2">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CA"/>
          </a:p>
        </p:txBody>
      </p:sp>
      <p:sp>
        <p:nvSpPr>
          <p:cNvPr id="34" name="Left Bracket 33">
            <a:extLst>
              <a:ext uri="{FF2B5EF4-FFF2-40B4-BE49-F238E27FC236}">
                <a16:creationId xmlns:a16="http://schemas.microsoft.com/office/drawing/2014/main" id="{8E0F57A7-4D59-1D22-609C-B01C5306B116}"/>
              </a:ext>
            </a:extLst>
          </p:cNvPr>
          <p:cNvSpPr/>
          <p:nvPr/>
        </p:nvSpPr>
        <p:spPr>
          <a:xfrm rot="10800000">
            <a:off x="5834990" y="3281286"/>
            <a:ext cx="117021" cy="1002963"/>
          </a:xfrm>
          <a:prstGeom prst="leftBracket">
            <a:avLst/>
          </a:prstGeom>
          <a:ln w="76200">
            <a:solidFill>
              <a:srgbClr val="F45B2B"/>
            </a:solidFill>
          </a:ln>
        </p:spPr>
        <p:style>
          <a:lnRef idx="3">
            <a:schemeClr val="dk1"/>
          </a:lnRef>
          <a:fillRef idx="0">
            <a:schemeClr val="dk1"/>
          </a:fillRef>
          <a:effectRef idx="2">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CA"/>
          </a:p>
        </p:txBody>
      </p:sp>
      <p:sp>
        <p:nvSpPr>
          <p:cNvPr id="35" name="Cross 34">
            <a:extLst>
              <a:ext uri="{FF2B5EF4-FFF2-40B4-BE49-F238E27FC236}">
                <a16:creationId xmlns:a16="http://schemas.microsoft.com/office/drawing/2014/main" id="{FCFCC58D-CB0C-251F-D698-2E0C1EC1D0FC}"/>
              </a:ext>
            </a:extLst>
          </p:cNvPr>
          <p:cNvSpPr/>
          <p:nvPr/>
        </p:nvSpPr>
        <p:spPr>
          <a:xfrm>
            <a:off x="8935661" y="3546786"/>
            <a:ext cx="383318" cy="395108"/>
          </a:xfrm>
          <a:prstGeom prst="plus">
            <a:avLst>
              <a:gd name="adj" fmla="val 42338"/>
            </a:avLst>
          </a:prstGeom>
          <a:solidFill>
            <a:srgbClr val="F45B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36" name="Cross 35">
            <a:extLst>
              <a:ext uri="{FF2B5EF4-FFF2-40B4-BE49-F238E27FC236}">
                <a16:creationId xmlns:a16="http://schemas.microsoft.com/office/drawing/2014/main" id="{E0172A65-8712-EFC6-26C4-2439CCA6106E}"/>
              </a:ext>
            </a:extLst>
          </p:cNvPr>
          <p:cNvSpPr/>
          <p:nvPr/>
        </p:nvSpPr>
        <p:spPr>
          <a:xfrm>
            <a:off x="3062535" y="3562115"/>
            <a:ext cx="383318" cy="395108"/>
          </a:xfrm>
          <a:prstGeom prst="plus">
            <a:avLst>
              <a:gd name="adj" fmla="val 42338"/>
            </a:avLst>
          </a:prstGeom>
          <a:solidFill>
            <a:srgbClr val="F45B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37" name="Equals 36">
            <a:extLst>
              <a:ext uri="{FF2B5EF4-FFF2-40B4-BE49-F238E27FC236}">
                <a16:creationId xmlns:a16="http://schemas.microsoft.com/office/drawing/2014/main" id="{29B3D69C-4EFE-A68B-C46A-14927A640A24}"/>
              </a:ext>
            </a:extLst>
          </p:cNvPr>
          <p:cNvSpPr/>
          <p:nvPr/>
        </p:nvSpPr>
        <p:spPr>
          <a:xfrm>
            <a:off x="5360690" y="5141098"/>
            <a:ext cx="711200" cy="394216"/>
          </a:xfrm>
          <a:prstGeom prst="mathEqual">
            <a:avLst/>
          </a:prstGeom>
          <a:solidFill>
            <a:srgbClr val="F4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21">
            <a:extLst>
              <a:ext uri="{FF2B5EF4-FFF2-40B4-BE49-F238E27FC236}">
                <a16:creationId xmlns:a16="http://schemas.microsoft.com/office/drawing/2014/main" id="{B9723E3C-E928-3B79-1208-F4909537224D}"/>
              </a:ext>
            </a:extLst>
          </p:cNvPr>
          <p:cNvSpPr txBox="1"/>
          <p:nvPr/>
        </p:nvSpPr>
        <p:spPr>
          <a:xfrm>
            <a:off x="6243454" y="5011836"/>
            <a:ext cx="4253405" cy="1015663"/>
          </a:xfrm>
          <a:prstGeom prst="rect">
            <a:avLst/>
          </a:prstGeom>
          <a:solidFill>
            <a:srgbClr val="FBC7B7"/>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endParaRPr lang="en-US" sz="1200">
              <a:latin typeface="Levenim MT"/>
              <a:cs typeface="Levenim MT"/>
            </a:endParaRPr>
          </a:p>
          <a:p>
            <a:pPr marL="285750" marR="0" lvl="0" indent="-285750" algn="l" defTabSz="914400">
              <a:lnSpc>
                <a:spcPct val="100000"/>
              </a:lnSpc>
              <a:spcBef>
                <a:spcPts val="0"/>
              </a:spcBef>
              <a:spcAft>
                <a:spcPts val="0"/>
              </a:spcAft>
              <a:buClrTx/>
              <a:buSzTx/>
              <a:buFont typeface="Arial" panose="020B0604020202020204" pitchFamily="34" charset="0"/>
              <a:buChar char="•"/>
              <a:tabLst/>
              <a:defRPr/>
            </a:pPr>
            <a:r>
              <a:rPr lang="en-US" sz="1200">
                <a:latin typeface="Levenim MT"/>
                <a:cs typeface="Levenim MT"/>
              </a:rPr>
              <a:t>The calculation will yield ESTIMATES only.</a:t>
            </a:r>
            <a:endParaRPr lang="en-CA" sz="1200">
              <a:latin typeface="Levenim MT"/>
              <a:cs typeface="Levenim M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Levenim MT"/>
                <a:cs typeface="Levenim MT"/>
              </a:rPr>
              <a:t>Use the </a:t>
            </a:r>
            <a:r>
              <a:rPr lang="en-US" sz="1200">
                <a:latin typeface="Levenim MT"/>
                <a:cs typeface="Levenim MT"/>
                <a:hlinkClick r:id="rId6">
                  <a:extLst>
                    <a:ext uri="{A12FA001-AC4F-418D-AE19-62706E023703}">
                      <ahyp:hlinkClr xmlns:ahyp="http://schemas.microsoft.com/office/drawing/2018/hyperlinkcolor" val="tx"/>
                    </a:ext>
                  </a:extLst>
                </a:hlinkClick>
              </a:rPr>
              <a:t>Natural Resources Canada Greenhouse Gas Equivalencies Calculator </a:t>
            </a:r>
            <a:r>
              <a:rPr lang="en-US" sz="1200">
                <a:latin typeface="Levenim MT"/>
                <a:cs typeface="Levenim MT"/>
              </a:rPr>
              <a:t>to translate your results to stakeholders. </a:t>
            </a:r>
          </a:p>
        </p:txBody>
      </p:sp>
      <p:sp>
        <p:nvSpPr>
          <p:cNvPr id="39" name="Multiplication Sign 38">
            <a:extLst>
              <a:ext uri="{FF2B5EF4-FFF2-40B4-BE49-F238E27FC236}">
                <a16:creationId xmlns:a16="http://schemas.microsoft.com/office/drawing/2014/main" id="{3DD068A6-3C85-697F-0030-BA0F0788EBAA}"/>
              </a:ext>
            </a:extLst>
          </p:cNvPr>
          <p:cNvSpPr/>
          <p:nvPr/>
        </p:nvSpPr>
        <p:spPr>
          <a:xfrm>
            <a:off x="623530" y="5024857"/>
            <a:ext cx="592738" cy="599405"/>
          </a:xfrm>
          <a:prstGeom prst="mathMultiply">
            <a:avLst>
              <a:gd name="adj1" fmla="val 13663"/>
            </a:avLst>
          </a:prstGeom>
          <a:solidFill>
            <a:srgbClr val="F4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4">
            <a:extLst>
              <a:ext uri="{FF2B5EF4-FFF2-40B4-BE49-F238E27FC236}">
                <a16:creationId xmlns:a16="http://schemas.microsoft.com/office/drawing/2014/main" id="{E109C8A0-E316-8B3D-E019-B69D45E0BDAB}"/>
              </a:ext>
            </a:extLst>
          </p:cNvPr>
          <p:cNvSpPr txBox="1"/>
          <p:nvPr/>
        </p:nvSpPr>
        <p:spPr>
          <a:xfrm>
            <a:off x="1216268" y="5083273"/>
            <a:ext cx="3984764" cy="830997"/>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Levenim MT" panose="02010502060101010101" pitchFamily="2" charset="-79"/>
                <a:cs typeface="Levenim MT" panose="02010502060101010101" pitchFamily="2" charset="-79"/>
              </a:rPr>
              <a:t>Obtained the number of times the tray is decontaminated annually from the local Medical Devices Reprocessing Department. This is specific to each instrument tray.</a:t>
            </a:r>
            <a:endParaRPr lang="en-CA" sz="1200">
              <a:latin typeface="Levenim MT" panose="02010502060101010101" pitchFamily="2" charset="-79"/>
              <a:cs typeface="Levenim MT" panose="02010502060101010101" pitchFamily="2" charset="-79"/>
            </a:endParaRPr>
          </a:p>
        </p:txBody>
      </p:sp>
      <p:sp>
        <p:nvSpPr>
          <p:cNvPr id="41" name="TextBox 17">
            <a:extLst>
              <a:ext uri="{FF2B5EF4-FFF2-40B4-BE49-F238E27FC236}">
                <a16:creationId xmlns:a16="http://schemas.microsoft.com/office/drawing/2014/main" id="{7AF68DC3-5020-9D7B-91A6-37F31813CF2E}"/>
              </a:ext>
            </a:extLst>
          </p:cNvPr>
          <p:cNvSpPr txBox="1"/>
          <p:nvPr/>
        </p:nvSpPr>
        <p:spPr>
          <a:xfrm>
            <a:off x="1216268" y="4705598"/>
            <a:ext cx="3984764" cy="369332"/>
          </a:xfrm>
          <a:prstGeom prst="rect">
            <a:avLst/>
          </a:prstGeom>
          <a:solidFill>
            <a:schemeClr val="accent6">
              <a:lumMod val="5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bg1"/>
                </a:solidFill>
                <a:cs typeface="Levenim MT" panose="02010502060101010101" pitchFamily="2" charset="-79"/>
              </a:rPr>
              <a:t>Number of Decontaminations</a:t>
            </a:r>
            <a:endParaRPr lang="en-CA">
              <a:solidFill>
                <a:schemeClr val="bg1"/>
              </a:solidFill>
              <a:cs typeface="Levenim MT" panose="02010502060101010101" pitchFamily="2" charset="-79"/>
            </a:endParaRPr>
          </a:p>
        </p:txBody>
      </p:sp>
      <p:graphicFrame>
        <p:nvGraphicFramePr>
          <p:cNvPr id="43" name="Table 42">
            <a:extLst>
              <a:ext uri="{FF2B5EF4-FFF2-40B4-BE49-F238E27FC236}">
                <a16:creationId xmlns:a16="http://schemas.microsoft.com/office/drawing/2014/main" id="{52524662-5159-E34F-6768-F49C516F09E5}"/>
              </a:ext>
            </a:extLst>
          </p:cNvPr>
          <p:cNvGraphicFramePr>
            <a:graphicFrameLocks noGrp="1"/>
          </p:cNvGraphicFramePr>
          <p:nvPr>
            <p:extLst>
              <p:ext uri="{D42A27DB-BD31-4B8C-83A1-F6EECF244321}">
                <p14:modId xmlns:p14="http://schemas.microsoft.com/office/powerpoint/2010/main" val="903802432"/>
              </p:ext>
            </p:extLst>
          </p:nvPr>
        </p:nvGraphicFramePr>
        <p:xfrm>
          <a:off x="6238692" y="4722567"/>
          <a:ext cx="4248150" cy="400050"/>
        </p:xfrm>
        <a:graphic>
          <a:graphicData uri="http://schemas.openxmlformats.org/drawingml/2006/table">
            <a:tbl>
              <a:tblPr bandRow="1">
                <a:tableStyleId>{5C22544A-7EE6-4342-B048-85BDC9FD1C3A}</a:tableStyleId>
              </a:tblPr>
              <a:tblGrid>
                <a:gridCol w="4248150">
                  <a:extLst>
                    <a:ext uri="{9D8B030D-6E8A-4147-A177-3AD203B41FA5}">
                      <a16:colId xmlns:a16="http://schemas.microsoft.com/office/drawing/2014/main" val="3467652867"/>
                    </a:ext>
                  </a:extLst>
                </a:gridCol>
              </a:tblGrid>
              <a:tr h="400050">
                <a:tc>
                  <a:txBody>
                    <a:bodyPr/>
                    <a:lstStyle/>
                    <a:p>
                      <a:pPr algn="ctr" fontAlgn="base">
                        <a:lnSpc>
                          <a:spcPts val="2175"/>
                        </a:lnSpc>
                        <a:buNone/>
                      </a:pPr>
                      <a:r>
                        <a:rPr lang="en-CA" sz="1800" b="1">
                          <a:solidFill>
                            <a:srgbClr val="FFFFFF"/>
                          </a:solidFill>
                          <a:effectLst/>
                          <a:latin typeface="Calibri" panose="020F0502020204030204" pitchFamily="34" charset="0"/>
                        </a:rPr>
                        <a:t>Annual Environmental savings</a:t>
                      </a:r>
                      <a:endParaRPr lang="en-CA" b="1">
                        <a:solidFill>
                          <a:srgbClr val="FFFFFF"/>
                        </a:solidFill>
                        <a:effectLst/>
                      </a:endParaRPr>
                    </a:p>
                  </a:txBody>
                  <a:tcPr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F89070"/>
                    </a:solidFill>
                  </a:tcPr>
                </a:tc>
                <a:extLst>
                  <a:ext uri="{0D108BD9-81ED-4DB2-BD59-A6C34878D82A}">
                    <a16:rowId xmlns:a16="http://schemas.microsoft.com/office/drawing/2014/main" val="4155723042"/>
                  </a:ext>
                </a:extLst>
              </a:tr>
            </a:tbl>
          </a:graphicData>
        </a:graphic>
      </p:graphicFrame>
    </p:spTree>
    <p:extLst>
      <p:ext uri="{BB962C8B-B14F-4D97-AF65-F5344CB8AC3E}">
        <p14:creationId xmlns:p14="http://schemas.microsoft.com/office/powerpoint/2010/main" val="1022793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E8B6DAE-7CDB-4C71-A41F-56B691A488C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37</a:t>
            </a:fld>
            <a:endParaRPr lang="en-CA"/>
          </a:p>
        </p:txBody>
      </p:sp>
      <p:sp>
        <p:nvSpPr>
          <p:cNvPr id="7" name="Rectangle: Rounded Corners 6">
            <a:extLst>
              <a:ext uri="{FF2B5EF4-FFF2-40B4-BE49-F238E27FC236}">
                <a16:creationId xmlns:a16="http://schemas.microsoft.com/office/drawing/2014/main" id="{6279D0AA-6274-4E93-964B-F32689D29C1F}"/>
              </a:ext>
            </a:extLst>
          </p:cNvPr>
          <p:cNvSpPr/>
          <p:nvPr/>
        </p:nvSpPr>
        <p:spPr>
          <a:xfrm>
            <a:off x="404955" y="2390147"/>
            <a:ext cx="11476800" cy="3253937"/>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rtl="0">
              <a:spcBef>
                <a:spcPts val="0"/>
              </a:spcBef>
              <a:spcAft>
                <a:spcPts val="0"/>
              </a:spcAft>
            </a:pPr>
            <a:r>
              <a:rPr lang="en-US" sz="1600" b="1" i="0" u="none" strike="noStrike" dirty="0">
                <a:solidFill>
                  <a:srgbClr val="182F51"/>
                </a:solidFill>
                <a:effectLst/>
                <a:latin typeface="Century Gothic" panose="020B0502020202020204" pitchFamily="34" charset="0"/>
                <a:ea typeface="Calibri"/>
                <a:cs typeface="Levenim MT"/>
              </a:rPr>
              <a:t>Micro (What can you do?)</a:t>
            </a:r>
            <a:endParaRPr lang="en-US" sz="1600" b="1" dirty="0">
              <a:solidFill>
                <a:srgbClr val="182F51"/>
              </a:solidFill>
              <a:effectLst/>
              <a:latin typeface="Century Gothic" panose="020B0502020202020204" pitchFamily="34" charset="0"/>
              <a:ea typeface="Calibri"/>
              <a:cs typeface="Levenim MT"/>
            </a:endParaRPr>
          </a:p>
          <a:p>
            <a:pPr marL="171450" indent="-171450">
              <a:buFont typeface="Arial"/>
              <a:buChar char="•"/>
            </a:pPr>
            <a:r>
              <a:rPr lang="en-US" sz="1600" dirty="0">
                <a:solidFill>
                  <a:srgbClr val="182F51"/>
                </a:solidFill>
                <a:latin typeface="Century Gothic" panose="020B0502020202020204" pitchFamily="34" charset="0"/>
                <a:ea typeface="+mn-lt"/>
                <a:cs typeface="+mn-lt"/>
              </a:rPr>
              <a:t>Conduct Plan–Do–Study–Act (PDSA) cycles to test the change ideas outlined in Step 6. </a:t>
            </a:r>
          </a:p>
          <a:p>
            <a:br>
              <a:rPr lang="en-US" sz="1600" dirty="0">
                <a:solidFill>
                  <a:srgbClr val="182F51"/>
                </a:solidFill>
                <a:latin typeface="Century Gothic" panose="020B0502020202020204" pitchFamily="34" charset="0"/>
                <a:ea typeface="+mn-lt"/>
                <a:cs typeface="+mn-lt"/>
              </a:rPr>
            </a:br>
            <a:r>
              <a:rPr lang="en-US" sz="1600" b="1" i="0" u="none" strike="noStrike" dirty="0" err="1">
                <a:solidFill>
                  <a:srgbClr val="182F51"/>
                </a:solidFill>
                <a:effectLst/>
                <a:latin typeface="Century Gothic" panose="020B0502020202020204" pitchFamily="34" charset="0"/>
                <a:ea typeface="Calibri"/>
                <a:cs typeface="Levenim MT"/>
              </a:rPr>
              <a:t>Meso</a:t>
            </a:r>
            <a:r>
              <a:rPr lang="en-US" sz="1600" b="1" i="0" u="none" strike="noStrike" dirty="0">
                <a:solidFill>
                  <a:srgbClr val="182F51"/>
                </a:solidFill>
                <a:effectLst/>
                <a:latin typeface="Century Gothic" panose="020B0502020202020204" pitchFamily="34" charset="0"/>
                <a:ea typeface="Calibri"/>
                <a:cs typeface="Levenim MT"/>
              </a:rPr>
              <a:t> (What can you do within your organization?)</a:t>
            </a:r>
            <a:endParaRPr lang="en-US" sz="1600" b="1" dirty="0">
              <a:solidFill>
                <a:srgbClr val="182F51"/>
              </a:solidFill>
              <a:effectLst/>
              <a:latin typeface="Century Gothic" panose="020B0502020202020204" pitchFamily="34" charset="0"/>
              <a:ea typeface="Calibri"/>
              <a:cs typeface="Levenim MT"/>
            </a:endParaRPr>
          </a:p>
          <a:p>
            <a:pPr marL="285750" indent="-285750">
              <a:buFont typeface="Arial" panose="020B0604020202020204" pitchFamily="34" charset="0"/>
              <a:buChar char="•"/>
            </a:pPr>
            <a:r>
              <a:rPr lang="en-US" sz="1600" dirty="0">
                <a:solidFill>
                  <a:srgbClr val="182F51"/>
                </a:solidFill>
                <a:latin typeface="Century Gothic" panose="020B0502020202020204" pitchFamily="34" charset="0"/>
                <a:ea typeface="+mn-lt"/>
                <a:cs typeface="+mn-lt"/>
              </a:rPr>
              <a:t>Partner with surgeons to conduct a systematic review of trays on an ongoing basis. </a:t>
            </a:r>
          </a:p>
          <a:p>
            <a:pPr marL="285750" indent="-285750">
              <a:buFont typeface="Arial" panose="020B0604020202020204" pitchFamily="34" charset="0"/>
              <a:buChar char="•"/>
            </a:pPr>
            <a:r>
              <a:rPr lang="en-US" sz="1600" dirty="0">
                <a:solidFill>
                  <a:srgbClr val="182F51"/>
                </a:solidFill>
                <a:latin typeface="Century Gothic" panose="020B0502020202020204" pitchFamily="34" charset="0"/>
                <a:ea typeface="+mn-lt"/>
                <a:cs typeface="+mn-lt"/>
              </a:rPr>
              <a:t>Collaborate with MDRD to optimize trays and ensure changes are feasible and operationally sound.</a:t>
            </a:r>
          </a:p>
          <a:p>
            <a:pPr>
              <a:spcBef>
                <a:spcPts val="0"/>
              </a:spcBef>
              <a:spcAft>
                <a:spcPts val="0"/>
              </a:spcAft>
            </a:pPr>
            <a:endParaRPr lang="en-US" sz="1600" b="1" i="0" u="none" strike="noStrike" dirty="0">
              <a:solidFill>
                <a:srgbClr val="182F51"/>
              </a:solidFill>
              <a:effectLst/>
              <a:latin typeface="Century Gothic" panose="020B0502020202020204" pitchFamily="34" charset="0"/>
              <a:ea typeface="Calibri"/>
              <a:cs typeface="Levenim MT"/>
            </a:endParaRPr>
          </a:p>
          <a:p>
            <a:pPr>
              <a:spcBef>
                <a:spcPts val="0"/>
              </a:spcBef>
              <a:spcAft>
                <a:spcPts val="0"/>
              </a:spcAft>
            </a:pPr>
            <a:r>
              <a:rPr lang="en-US" sz="1600" b="1" i="0" u="none" strike="noStrike" dirty="0">
                <a:solidFill>
                  <a:srgbClr val="182F51"/>
                </a:solidFill>
                <a:effectLst/>
                <a:latin typeface="Century Gothic" panose="020B0502020202020204" pitchFamily="34" charset="0"/>
                <a:ea typeface="Calibri"/>
                <a:cs typeface="Levenim MT"/>
              </a:rPr>
              <a:t>Macro (What can your organization do?)</a:t>
            </a:r>
          </a:p>
          <a:p>
            <a:pPr marL="285750" indent="-285750">
              <a:buFont typeface="Arial" panose="020B0604020202020204" pitchFamily="34" charset="0"/>
              <a:buChar char="•"/>
            </a:pPr>
            <a:r>
              <a:rPr lang="en-US" sz="1600" dirty="0">
                <a:solidFill>
                  <a:srgbClr val="182F51"/>
                </a:solidFill>
                <a:latin typeface="Century Gothic" panose="020B0502020202020204" pitchFamily="34" charset="0"/>
                <a:ea typeface="+mn-lt"/>
                <a:cs typeface="+mn-lt"/>
              </a:rPr>
              <a:t>Engage affiliated sites to build buy-in and identify priority trays for optimization. </a:t>
            </a:r>
          </a:p>
          <a:p>
            <a:pPr marL="285750" indent="-285750">
              <a:buFont typeface="Arial" panose="020B0604020202020204" pitchFamily="34" charset="0"/>
              <a:buChar char="•"/>
            </a:pPr>
            <a:r>
              <a:rPr lang="en-US" sz="1600" dirty="0">
                <a:solidFill>
                  <a:srgbClr val="182F51"/>
                </a:solidFill>
                <a:latin typeface="Century Gothic" panose="020B0502020202020204" pitchFamily="34" charset="0"/>
                <a:ea typeface="+mn-lt"/>
                <a:cs typeface="+mn-lt"/>
              </a:rPr>
              <a:t>Disseminate learnings and results to support broader adoption and enable others to advocate for change.</a:t>
            </a:r>
            <a:endParaRPr lang="en-CA" sz="1600" dirty="0">
              <a:solidFill>
                <a:srgbClr val="182F51"/>
              </a:solidFill>
              <a:latin typeface="Century Gothic" panose="020B0502020202020204" pitchFamily="34" charset="0"/>
              <a:ea typeface="+mn-lt"/>
              <a:cs typeface="+mn-lt"/>
            </a:endParaRPr>
          </a:p>
          <a:p>
            <a:endParaRPr lang="en-CA" sz="1600" dirty="0">
              <a:solidFill>
                <a:srgbClr val="182F51"/>
              </a:solidFill>
              <a:latin typeface="Century Gothic" panose="020B0502020202020204" pitchFamily="34" charset="0"/>
              <a:ea typeface="+mn-lt"/>
              <a:cs typeface="+mn-lt"/>
            </a:endParaRPr>
          </a:p>
          <a:p>
            <a:pPr marL="171450" indent="-171450">
              <a:spcBef>
                <a:spcPts val="0"/>
              </a:spcBef>
              <a:spcAft>
                <a:spcPts val="0"/>
              </a:spcAft>
              <a:buFont typeface="Arial" panose="020B0604020202020204" pitchFamily="34" charset="0"/>
              <a:buChar char="•"/>
            </a:pPr>
            <a:endParaRPr lang="en-US" sz="1600" dirty="0">
              <a:solidFill>
                <a:srgbClr val="182F51"/>
              </a:solidFill>
              <a:latin typeface="Century Gothic" panose="020B0502020202020204" pitchFamily="34" charset="0"/>
              <a:ea typeface="+mn-lt"/>
              <a:cs typeface="+mn-lt"/>
            </a:endParaRPr>
          </a:p>
          <a:p>
            <a:pPr fontAlgn="base">
              <a:tabLst>
                <a:tab pos="457200" algn="l"/>
              </a:tabLst>
            </a:pPr>
            <a:endParaRPr lang="en-US" sz="1200" b="1" dirty="0">
              <a:solidFill>
                <a:srgbClr val="182F51"/>
              </a:solidFill>
              <a:effectLst/>
              <a:latin typeface="Levenim MT"/>
              <a:ea typeface="Inter Light" panose="02000503000000020004" pitchFamily="2" charset="0"/>
              <a:cs typeface="Levenim MT"/>
            </a:endParaRPr>
          </a:p>
        </p:txBody>
      </p:sp>
      <p:sp>
        <p:nvSpPr>
          <p:cNvPr id="9" name="Slide Number Placeholder 4">
            <a:extLst>
              <a:ext uri="{FF2B5EF4-FFF2-40B4-BE49-F238E27FC236}">
                <a16:creationId xmlns:a16="http://schemas.microsoft.com/office/drawing/2014/main" id="{088FA8BE-6976-4817-BB35-1A440E77233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37</a:t>
            </a:fld>
            <a:endParaRPr lang="en-CA"/>
          </a:p>
        </p:txBody>
      </p:sp>
      <p:grpSp>
        <p:nvGrpSpPr>
          <p:cNvPr id="10" name="Group 9">
            <a:extLst>
              <a:ext uri="{FF2B5EF4-FFF2-40B4-BE49-F238E27FC236}">
                <a16:creationId xmlns:a16="http://schemas.microsoft.com/office/drawing/2014/main" id="{91683C9D-762E-459F-BFFE-FB217232DD6B}"/>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5F0CB7BB-D650-43AC-AF5E-BBC837368DF9}"/>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entury Gothic" panose="020B0502020202020204" pitchFamily="34" charset="0"/>
              </a:endParaRPr>
            </a:p>
          </p:txBody>
        </p:sp>
        <p:sp>
          <p:nvSpPr>
            <p:cNvPr id="12" name="TextBox 11">
              <a:extLst>
                <a:ext uri="{FF2B5EF4-FFF2-40B4-BE49-F238E27FC236}">
                  <a16:creationId xmlns:a16="http://schemas.microsoft.com/office/drawing/2014/main" id="{2AE27F28-1239-4603-A50D-B99F5A9314D7}"/>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Embed &amp; Spread</a:t>
              </a:r>
            </a:p>
          </p:txBody>
        </p:sp>
        <p:pic>
          <p:nvPicPr>
            <p:cNvPr id="13" name="Picture 12">
              <a:extLst>
                <a:ext uri="{FF2B5EF4-FFF2-40B4-BE49-F238E27FC236}">
                  <a16:creationId xmlns:a16="http://schemas.microsoft.com/office/drawing/2014/main" id="{2A0C4E6B-2F4D-432E-836C-C7FE8466606A}"/>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D036FC0E-00FD-481E-8109-DF1A11C8C5CF}"/>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007A893A-2C01-4DAB-8856-0832262C7B8A}"/>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Levenim MT" panose="02010502060101010101" pitchFamily="2" charset="-79"/>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Inter Light" panose="02000503000000020004" pitchFamily="2" charset="0"/>
                <a:ea typeface="Inter Light" panose="02000503000000020004" pitchFamily="2" charset="0"/>
              </a:endParaRPr>
            </a:p>
          </p:txBody>
        </p:sp>
      </p:grpSp>
      <p:sp>
        <p:nvSpPr>
          <p:cNvPr id="17" name="TextBox 16">
            <a:extLst>
              <a:ext uri="{FF2B5EF4-FFF2-40B4-BE49-F238E27FC236}">
                <a16:creationId xmlns:a16="http://schemas.microsoft.com/office/drawing/2014/main" id="{2768130D-CC75-4190-BB7D-7ADC1A305AD1}"/>
              </a:ext>
            </a:extLst>
          </p:cNvPr>
          <p:cNvSpPr txBox="1"/>
          <p:nvPr/>
        </p:nvSpPr>
        <p:spPr>
          <a:xfrm>
            <a:off x="519238" y="1340709"/>
            <a:ext cx="11831986" cy="725520"/>
          </a:xfrm>
          <a:prstGeom prst="rect">
            <a:avLst/>
          </a:prstGeom>
          <a:noFill/>
        </p:spPr>
        <p:txBody>
          <a:bodyPr wrap="square" lIns="91440" tIns="45720" rIns="91440" bIns="45720" rtlCol="0" anchor="t">
            <a:spAutoFit/>
          </a:bodyPr>
          <a:lstStyle/>
          <a:p>
            <a:pPr lvl="0" indent="12700">
              <a:lnSpc>
                <a:spcPct val="107000"/>
              </a:lnSpc>
              <a:spcAft>
                <a:spcPts val="800"/>
              </a:spcAft>
              <a:tabLst>
                <a:tab pos="0" algn="l"/>
              </a:tabLst>
            </a:pPr>
            <a:r>
              <a:rPr lang="en-US" sz="2000" i="0" u="none" strike="noStrike" dirty="0">
                <a:solidFill>
                  <a:srgbClr val="182F51"/>
                </a:solidFill>
                <a:effectLst/>
                <a:latin typeface="Century Gothic" panose="020B0502020202020204" pitchFamily="34" charset="0"/>
                <a:ea typeface="Calibri"/>
                <a:cs typeface="Calibri"/>
              </a:rPr>
              <a:t>What steps have been taken to ensure lasting change? How could it be spread to other contexts?</a:t>
            </a:r>
            <a:endParaRPr lang="en-CA" sz="2000" dirty="0">
              <a:solidFill>
                <a:srgbClr val="182F51"/>
              </a:solidFill>
              <a:effectLst/>
              <a:latin typeface="Century Gothic" panose="020B0502020202020204" pitchFamily="34" charset="0"/>
              <a:ea typeface="Calibri"/>
              <a:cs typeface="Calibri"/>
            </a:endParaRPr>
          </a:p>
        </p:txBody>
      </p:sp>
      <p:sp>
        <p:nvSpPr>
          <p:cNvPr id="18" name="Oval 17">
            <a:extLst>
              <a:ext uri="{FF2B5EF4-FFF2-40B4-BE49-F238E27FC236}">
                <a16:creationId xmlns:a16="http://schemas.microsoft.com/office/drawing/2014/main" id="{10F0132E-C30C-4581-9125-2990D8E1C5D3}"/>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8</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B066CBE8-36E7-4C09-F317-39D64C4CF48B}"/>
              </a:ext>
            </a:extLst>
          </p:cNvPr>
          <p:cNvSpPr>
            <a:spLocks noGrp="1"/>
          </p:cNvSpPr>
          <p:nvPr>
            <p:ph type="sldNum" sz="quarter" idx="12"/>
          </p:nvPr>
        </p:nvSpPr>
        <p:spPr/>
        <p:txBody>
          <a:bodyPr/>
          <a:lstStyle/>
          <a:p>
            <a:r>
              <a:rPr lang="en-US">
                <a:solidFill>
                  <a:schemeClr val="bg1"/>
                </a:solidFill>
                <a:latin typeface="Levenim MT"/>
                <a:ea typeface="Inter Light" panose="02000503000000020004" pitchFamily="2" charset="0"/>
                <a:cs typeface="Levenim MT"/>
              </a:rPr>
              <a:t>CASCADES Project Charter | Page </a:t>
            </a:r>
            <a:r>
              <a:rPr lang="en-CA">
                <a:latin typeface="Levenim MT"/>
                <a:cs typeface="Levenim MT"/>
              </a:rPr>
              <a:t>12</a:t>
            </a:r>
            <a:endParaRPr lang="en-CA"/>
          </a:p>
        </p:txBody>
      </p:sp>
    </p:spTree>
    <p:extLst>
      <p:ext uri="{BB962C8B-B14F-4D97-AF65-F5344CB8AC3E}">
        <p14:creationId xmlns:p14="http://schemas.microsoft.com/office/powerpoint/2010/main" val="500781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823D-C292-D186-5078-11986231CD81}"/>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7700A46-25D3-9944-A90B-A5477546859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38</a:t>
            </a:fld>
            <a:endParaRPr lang="en-CA"/>
          </a:p>
        </p:txBody>
      </p:sp>
      <p:sp>
        <p:nvSpPr>
          <p:cNvPr id="7" name="Rectangle: Rounded Corners 6">
            <a:extLst>
              <a:ext uri="{FF2B5EF4-FFF2-40B4-BE49-F238E27FC236}">
                <a16:creationId xmlns:a16="http://schemas.microsoft.com/office/drawing/2014/main" id="{AC227C7D-B044-1515-E9F7-6DD2EFC8F837}"/>
              </a:ext>
            </a:extLst>
          </p:cNvPr>
          <p:cNvSpPr/>
          <p:nvPr/>
        </p:nvSpPr>
        <p:spPr>
          <a:xfrm>
            <a:off x="370609" y="2690446"/>
            <a:ext cx="11476800" cy="3157107"/>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en-US" sz="600" b="1" dirty="0">
              <a:solidFill>
                <a:srgbClr val="182F51"/>
              </a:solidFill>
              <a:latin typeface="Levenim MT" panose="02010502060101010101" pitchFamily="2" charset="-79"/>
              <a:cs typeface="Levenim MT" panose="02010502060101010101" pitchFamily="2" charset="-79"/>
            </a:endParaRPr>
          </a:p>
          <a:p>
            <a:r>
              <a:rPr lang="en-US" sz="1600" b="1" dirty="0">
                <a:solidFill>
                  <a:srgbClr val="182F51"/>
                </a:solidFill>
                <a:latin typeface="Levenim MT" panose="02010502060101010101" pitchFamily="2" charset="-79"/>
                <a:cs typeface="Levenim MT" panose="02010502060101010101" pitchFamily="2" charset="-79"/>
              </a:rPr>
              <a:t>S – Situation</a:t>
            </a:r>
            <a:br>
              <a:rPr lang="en-US" sz="1600" dirty="0">
                <a:solidFill>
                  <a:srgbClr val="182F51"/>
                </a:solidFill>
                <a:latin typeface="Levenim MT" panose="02010502060101010101" pitchFamily="2" charset="-79"/>
                <a:cs typeface="Levenim MT" panose="02010502060101010101" pitchFamily="2" charset="-79"/>
              </a:rPr>
            </a:br>
            <a:r>
              <a:rPr lang="en-US" sz="1600" dirty="0">
                <a:solidFill>
                  <a:srgbClr val="182F51"/>
                </a:solidFill>
                <a:latin typeface="Levenim MT" panose="02010502060101010101" pitchFamily="2" charset="-79"/>
                <a:cs typeface="Levenim MT" panose="02010502060101010101" pitchFamily="2" charset="-79"/>
              </a:rPr>
              <a:t>High numbers of unused instruments in surgical trays increase workload, costs, and environmental impact.</a:t>
            </a:r>
          </a:p>
          <a:p>
            <a:r>
              <a:rPr lang="en-US" sz="1600" b="1" dirty="0">
                <a:solidFill>
                  <a:srgbClr val="182F51"/>
                </a:solidFill>
                <a:latin typeface="Levenim MT" panose="02010502060101010101" pitchFamily="2" charset="-79"/>
                <a:cs typeface="Levenim MT" panose="02010502060101010101" pitchFamily="2" charset="-79"/>
              </a:rPr>
              <a:t>B – Background</a:t>
            </a:r>
            <a:br>
              <a:rPr lang="en-US" sz="1600" dirty="0">
                <a:solidFill>
                  <a:srgbClr val="182F51"/>
                </a:solidFill>
                <a:latin typeface="Levenim MT" panose="02010502060101010101" pitchFamily="2" charset="-79"/>
                <a:cs typeface="Levenim MT" panose="02010502060101010101" pitchFamily="2" charset="-79"/>
              </a:rPr>
            </a:br>
            <a:r>
              <a:rPr lang="en-US" sz="1600" dirty="0">
                <a:solidFill>
                  <a:srgbClr val="182F51"/>
                </a:solidFill>
                <a:latin typeface="Levenim MT" panose="02010502060101010101" pitchFamily="2" charset="-79"/>
                <a:cs typeface="Levenim MT" panose="02010502060101010101" pitchFamily="2" charset="-79"/>
              </a:rPr>
              <a:t>Current tray assembly is based on habit or preference rather than evidence-based protocols. This leads to unnecessary care, reliance on disposables, and avoidable waste.</a:t>
            </a:r>
          </a:p>
          <a:p>
            <a:r>
              <a:rPr lang="en-US" sz="1600" b="1" dirty="0">
                <a:solidFill>
                  <a:srgbClr val="182F51"/>
                </a:solidFill>
                <a:latin typeface="Levenim MT" panose="02010502060101010101" pitchFamily="2" charset="-79"/>
                <a:cs typeface="Levenim MT" panose="02010502060101010101" pitchFamily="2" charset="-79"/>
              </a:rPr>
              <a:t>A – Assessment</a:t>
            </a:r>
            <a:br>
              <a:rPr lang="en-US" sz="1600" dirty="0">
                <a:solidFill>
                  <a:srgbClr val="182F51"/>
                </a:solidFill>
                <a:latin typeface="Levenim MT" panose="02010502060101010101" pitchFamily="2" charset="-79"/>
                <a:cs typeface="Levenim MT" panose="02010502060101010101" pitchFamily="2" charset="-79"/>
              </a:rPr>
            </a:br>
            <a:r>
              <a:rPr lang="en-US" sz="1600" dirty="0">
                <a:solidFill>
                  <a:srgbClr val="182F51"/>
                </a:solidFill>
                <a:latin typeface="Levenim MT" panose="02010502060101010101" pitchFamily="2" charset="-79"/>
                <a:cs typeface="Levenim MT" panose="02010502060101010101" pitchFamily="2" charset="-79"/>
              </a:rPr>
              <a:t>Standardization and optimization of trays can reduce unused instruments by 30%, cut costs, and lower the environmental footprint.</a:t>
            </a:r>
          </a:p>
          <a:p>
            <a:r>
              <a:rPr lang="en-US" sz="1600" b="1" dirty="0">
                <a:solidFill>
                  <a:srgbClr val="182F51"/>
                </a:solidFill>
                <a:latin typeface="Levenim MT" panose="02010502060101010101" pitchFamily="2" charset="-79"/>
                <a:cs typeface="Levenim MT" panose="02010502060101010101" pitchFamily="2" charset="-79"/>
              </a:rPr>
              <a:t>R – Recommendation</a:t>
            </a:r>
            <a:br>
              <a:rPr lang="en-US" sz="1600" dirty="0">
                <a:solidFill>
                  <a:srgbClr val="182F51"/>
                </a:solidFill>
                <a:latin typeface="Levenim MT" panose="02010502060101010101" pitchFamily="2" charset="-79"/>
                <a:cs typeface="Levenim MT" panose="02010502060101010101" pitchFamily="2" charset="-79"/>
              </a:rPr>
            </a:br>
            <a:r>
              <a:rPr lang="en-US" sz="1600" dirty="0">
                <a:solidFill>
                  <a:srgbClr val="182F51"/>
                </a:solidFill>
                <a:latin typeface="Levenim MT" panose="02010502060101010101" pitchFamily="2" charset="-79"/>
                <a:cs typeface="Levenim MT" panose="02010502060101010101" pitchFamily="2" charset="-79"/>
              </a:rPr>
              <a:t>Implement evidence-informed protocols, substitute reusable alternatives where possible, and use tracking systems to monitor and adjust instrument use.</a:t>
            </a:r>
          </a:p>
        </p:txBody>
      </p:sp>
      <p:sp>
        <p:nvSpPr>
          <p:cNvPr id="9" name="Slide Number Placeholder 4">
            <a:extLst>
              <a:ext uri="{FF2B5EF4-FFF2-40B4-BE49-F238E27FC236}">
                <a16:creationId xmlns:a16="http://schemas.microsoft.com/office/drawing/2014/main" id="{C7B192A5-5E76-8460-4281-CF8FCF65D53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CEFE05-299E-4899-801E-FF378C1AE470}" type="slidenum">
              <a:rPr lang="en-CA" smtClean="0"/>
              <a:pPr/>
              <a:t>38</a:t>
            </a:fld>
            <a:endParaRPr lang="en-CA"/>
          </a:p>
        </p:txBody>
      </p:sp>
      <p:grpSp>
        <p:nvGrpSpPr>
          <p:cNvPr id="10" name="Group 9">
            <a:extLst>
              <a:ext uri="{FF2B5EF4-FFF2-40B4-BE49-F238E27FC236}">
                <a16:creationId xmlns:a16="http://schemas.microsoft.com/office/drawing/2014/main" id="{E391F81A-1648-405D-20C1-2D2F926040D4}"/>
              </a:ext>
            </a:extLst>
          </p:cNvPr>
          <p:cNvGrpSpPr/>
          <p:nvPr/>
        </p:nvGrpSpPr>
        <p:grpSpPr>
          <a:xfrm>
            <a:off x="-27709" y="3083"/>
            <a:ext cx="12219709" cy="6854918"/>
            <a:chOff x="-27709" y="3083"/>
            <a:chExt cx="12219709" cy="6854918"/>
          </a:xfrm>
        </p:grpSpPr>
        <p:sp>
          <p:nvSpPr>
            <p:cNvPr id="11" name="Rectangle: Single Corner Rounded 10">
              <a:extLst>
                <a:ext uri="{FF2B5EF4-FFF2-40B4-BE49-F238E27FC236}">
                  <a16:creationId xmlns:a16="http://schemas.microsoft.com/office/drawing/2014/main" id="{DDEB3A5F-674A-1D2E-BD09-F04836EC5997}"/>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12" name="TextBox 11">
              <a:extLst>
                <a:ext uri="{FF2B5EF4-FFF2-40B4-BE49-F238E27FC236}">
                  <a16:creationId xmlns:a16="http://schemas.microsoft.com/office/drawing/2014/main" id="{FC8EC4B5-9CA1-3C81-83A9-D5B8E35E79B3}"/>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Embed &amp; Spread</a:t>
              </a:r>
            </a:p>
          </p:txBody>
        </p:sp>
        <p:pic>
          <p:nvPicPr>
            <p:cNvPr id="13" name="Picture 12">
              <a:extLst>
                <a:ext uri="{FF2B5EF4-FFF2-40B4-BE49-F238E27FC236}">
                  <a16:creationId xmlns:a16="http://schemas.microsoft.com/office/drawing/2014/main" id="{3B096CF9-F3EC-5965-2D7D-6AA77D8BBD16}"/>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4" name="Picture 13">
              <a:extLst>
                <a:ext uri="{FF2B5EF4-FFF2-40B4-BE49-F238E27FC236}">
                  <a16:creationId xmlns:a16="http://schemas.microsoft.com/office/drawing/2014/main" id="{5BBAE284-E341-CB5D-696F-7515DB554B12}"/>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5" name="Flowchart: Terminator 14">
              <a:extLst>
                <a:ext uri="{FF2B5EF4-FFF2-40B4-BE49-F238E27FC236}">
                  <a16:creationId xmlns:a16="http://schemas.microsoft.com/office/drawing/2014/main" id="{9CC80B4A-DD36-A768-CF52-36AA99D48D64}"/>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endParaRPr>
            </a:p>
          </p:txBody>
        </p:sp>
      </p:grpSp>
      <p:sp>
        <p:nvSpPr>
          <p:cNvPr id="17" name="TextBox 16">
            <a:extLst>
              <a:ext uri="{FF2B5EF4-FFF2-40B4-BE49-F238E27FC236}">
                <a16:creationId xmlns:a16="http://schemas.microsoft.com/office/drawing/2014/main" id="{E84CE25B-C0C4-2FF9-9ED6-A7CA7AA37196}"/>
              </a:ext>
            </a:extLst>
          </p:cNvPr>
          <p:cNvSpPr txBox="1"/>
          <p:nvPr/>
        </p:nvSpPr>
        <p:spPr>
          <a:xfrm>
            <a:off x="519238" y="1340709"/>
            <a:ext cx="11831986" cy="1069011"/>
          </a:xfrm>
          <a:prstGeom prst="rect">
            <a:avLst/>
          </a:prstGeom>
          <a:noFill/>
        </p:spPr>
        <p:txBody>
          <a:bodyPr wrap="square" rtlCol="0">
            <a:spAutoFit/>
          </a:bodyPr>
          <a:lstStyle/>
          <a:p>
            <a:pPr lvl="0" indent="12700">
              <a:lnSpc>
                <a:spcPct val="107000"/>
              </a:lnSpc>
              <a:spcAft>
                <a:spcPts val="800"/>
              </a:spcAft>
              <a:tabLst>
                <a:tab pos="0" algn="l"/>
              </a:tabLst>
            </a:pPr>
            <a:r>
              <a:rPr lang="en-US" sz="2000" i="0" u="none" strike="noStrike">
                <a:solidFill>
                  <a:srgbClr val="182F51"/>
                </a:solidFill>
                <a:effectLst/>
                <a:latin typeface="Century Gothic" panose="020B0502020202020204" pitchFamily="34" charset="0"/>
              </a:rPr>
              <a:t>What steps have been taken to ensure lasting change? How could it be spread to other contexts?</a:t>
            </a:r>
          </a:p>
          <a:p>
            <a:pPr marL="0" marR="0" lvl="0" indent="12700" algn="l" defTabSz="914400" rtl="0" eaLnBrk="1" fontAlgn="auto" latinLnBrk="0" hangingPunct="1">
              <a:lnSpc>
                <a:spcPct val="100000"/>
              </a:lnSpc>
              <a:spcBef>
                <a:spcPts val="0"/>
              </a:spcBef>
              <a:spcAft>
                <a:spcPts val="800"/>
              </a:spcAft>
              <a:buClrTx/>
              <a:buSzTx/>
              <a:buFontTx/>
              <a:buNone/>
              <a:tabLst>
                <a:tab pos="0" algn="l"/>
              </a:tabLst>
              <a:defRPr/>
            </a:pPr>
            <a:r>
              <a:rPr kumimoji="0" lang="en-US" sz="1400" b="1" i="0" u="none" strike="noStrike" kern="1200" cap="none" spc="0" normalizeH="0" baseline="0" noProof="0">
                <a:ln>
                  <a:noFill/>
                </a:ln>
                <a:solidFill>
                  <a:srgbClr val="5D6E1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Example</a:t>
            </a:r>
            <a:r>
              <a:rPr kumimoji="0" lang="en-US" sz="1400" b="1" i="0" u="none" strike="noStrike" kern="1200" cap="none" spc="0" normalizeH="0" baseline="0" noProof="0">
                <a:ln>
                  <a:noFill/>
                </a:ln>
                <a:solidFill>
                  <a:srgbClr val="5D6E1E"/>
                </a:solidFill>
                <a:effectLst/>
                <a:uLnTx/>
                <a:uFillTx/>
                <a:latin typeface="Century Gothic" panose="020B0502020202020204" pitchFamily="34" charset="0"/>
                <a:ea typeface="Times New Roman" panose="02020603050405020304" pitchFamily="18" charset="0"/>
                <a:cs typeface="Times New Roman"/>
              </a:rPr>
              <a:t>: Surgical Tray Optimization</a:t>
            </a:r>
            <a:endParaRPr kumimoji="0" lang="en-CA" sz="1400" b="0" i="0" u="none" strike="noStrike" kern="1200" cap="none" spc="0" normalizeH="0" baseline="0" noProof="0">
              <a:ln>
                <a:noFill/>
              </a:ln>
              <a:solidFill>
                <a:srgbClr val="5D6E1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019876DE-BCC6-2E49-B0E8-01D4F6D3C53D}"/>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8</a:t>
            </a:r>
            <a:endParaRPr lang="en-CA" sz="1600">
              <a:latin typeface="Inter Light" panose="02000503000000020004" pitchFamily="2" charset="0"/>
              <a:ea typeface="Inter Light" panose="02000503000000020004" pitchFamily="2" charset="0"/>
            </a:endParaRPr>
          </a:p>
        </p:txBody>
      </p:sp>
      <p:sp>
        <p:nvSpPr>
          <p:cNvPr id="4" name="Slide Number Placeholder 3">
            <a:extLst>
              <a:ext uri="{FF2B5EF4-FFF2-40B4-BE49-F238E27FC236}">
                <a16:creationId xmlns:a16="http://schemas.microsoft.com/office/drawing/2014/main" id="{447A873B-496F-C34E-9520-D9F3E7403B94}"/>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38</a:t>
            </a:fld>
            <a:endParaRPr lang="en-CA"/>
          </a:p>
        </p:txBody>
      </p:sp>
    </p:spTree>
    <p:extLst>
      <p:ext uri="{BB962C8B-B14F-4D97-AF65-F5344CB8AC3E}">
        <p14:creationId xmlns:p14="http://schemas.microsoft.com/office/powerpoint/2010/main" val="143299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37504-D5B6-4620-0B0A-6BBE8E5F2D1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2F61F13-98E7-1EC8-1EC2-5CB5B035C115}"/>
              </a:ext>
            </a:extLst>
          </p:cNvPr>
          <p:cNvSpPr/>
          <p:nvPr/>
        </p:nvSpPr>
        <p:spPr>
          <a:xfrm>
            <a:off x="265581" y="2058451"/>
            <a:ext cx="11477810" cy="3378630"/>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lvl="0" indent="0">
              <a:lnSpc>
                <a:spcPct val="107000"/>
              </a:lnSpc>
              <a:spcAft>
                <a:spcPts val="800"/>
              </a:spcAft>
              <a:buNone/>
              <a:tabLst>
                <a:tab pos="457200" algn="l"/>
              </a:tabLst>
            </a:pPr>
            <a:r>
              <a:rPr lang="en-US" sz="1600" dirty="0">
                <a:solidFill>
                  <a:srgbClr val="182F51"/>
                </a:solidFill>
                <a:latin typeface="Century Gothic" panose="020B0502020202020204" pitchFamily="34" charset="0"/>
                <a:ea typeface="Calibri"/>
                <a:cs typeface="Calibri"/>
              </a:rPr>
              <a:t>[Ex: </a:t>
            </a:r>
            <a:r>
              <a:rPr lang="en-US" sz="1600" dirty="0">
                <a:solidFill>
                  <a:srgbClr val="182F51"/>
                </a:solidFill>
                <a:effectLst/>
                <a:latin typeface="Century Gothic" panose="020B0502020202020204" pitchFamily="34" charset="0"/>
                <a:ea typeface="Calibri"/>
                <a:cs typeface="Calibri"/>
              </a:rPr>
              <a:t>Reduce x (product/practice) used in x (department/service/practice) by x (amount in #/%) by x time] </a:t>
            </a:r>
          </a:p>
          <a:p>
            <a:pPr marL="0" lvl="0" indent="0">
              <a:lnSpc>
                <a:spcPct val="107000"/>
              </a:lnSpc>
              <a:spcAft>
                <a:spcPts val="800"/>
              </a:spcAft>
              <a:buNone/>
              <a:tabLst>
                <a:tab pos="457200" algn="l"/>
              </a:tabLst>
            </a:pPr>
            <a:endParaRPr lang="en-US" sz="1200" dirty="0">
              <a:solidFill>
                <a:srgbClr val="182F51"/>
              </a:solidFill>
              <a:latin typeface="Century Gothic" panose="020B0502020202020204" pitchFamily="34" charset="0"/>
              <a:ea typeface="Inter Light" panose="02000503000000020004" pitchFamily="2" charset="0"/>
              <a:cs typeface="Levenim MT"/>
            </a:endParaRPr>
          </a:p>
          <a:p>
            <a:pPr marL="285750" indent="-285750">
              <a:lnSpc>
                <a:spcPct val="107000"/>
              </a:lnSpc>
              <a:spcAft>
                <a:spcPts val="800"/>
              </a:spcAft>
              <a:buFont typeface="+mj-lt"/>
              <a:buAutoNum type="romanLcPeriod"/>
              <a:tabLst>
                <a:tab pos="457200" algn="l"/>
              </a:tabLst>
            </a:pPr>
            <a:endParaRPr lang="en-US" sz="1200" dirty="0">
              <a:solidFill>
                <a:srgbClr val="182F51"/>
              </a:solidFill>
              <a:latin typeface="Century Gothic" panose="020B0502020202020204" pitchFamily="34" charset="0"/>
              <a:ea typeface="Inter Light" panose="02000503000000020004" pitchFamily="2" charset="0"/>
              <a:cs typeface="Levenim MT"/>
            </a:endParaRPr>
          </a:p>
          <a:p>
            <a:pPr marL="628650" lvl="1" indent="-171450">
              <a:lnSpc>
                <a:spcPct val="107000"/>
              </a:lnSpc>
              <a:spcAft>
                <a:spcPts val="800"/>
              </a:spcAft>
              <a:buFont typeface="Wingdings" panose="05000000000000000000" pitchFamily="2" charset="2"/>
              <a:buChar char="q"/>
              <a:tabLst>
                <a:tab pos="457200" algn="l"/>
              </a:tabLst>
            </a:pPr>
            <a:endParaRPr lang="en-US" sz="1200" dirty="0">
              <a:solidFill>
                <a:srgbClr val="182F51"/>
              </a:solidFill>
              <a:latin typeface="Century Gothic" panose="020B0502020202020204" pitchFamily="34" charset="0"/>
              <a:cs typeface="Levenim MT"/>
            </a:endParaRPr>
          </a:p>
          <a:p>
            <a:pPr lvl="1">
              <a:lnSpc>
                <a:spcPct val="107000"/>
              </a:lnSpc>
              <a:spcAft>
                <a:spcPts val="800"/>
              </a:spcAft>
              <a:tabLst>
                <a:tab pos="457200" algn="l"/>
              </a:tabLst>
            </a:pPr>
            <a:endParaRPr lang="en-US" sz="1200" dirty="0">
              <a:solidFill>
                <a:srgbClr val="182F51"/>
              </a:solidFill>
              <a:highlight>
                <a:srgbClr val="FFFF00"/>
              </a:highlight>
              <a:latin typeface="Century Gothic" panose="020B0502020202020204" pitchFamily="34" charset="0"/>
              <a:ea typeface="Inter Light" panose="02000503000000020004" pitchFamily="2" charset="0"/>
              <a:cs typeface="Levenim MT"/>
            </a:endParaRPr>
          </a:p>
        </p:txBody>
      </p:sp>
      <p:sp>
        <p:nvSpPr>
          <p:cNvPr id="17" name="TextBox 16">
            <a:extLst>
              <a:ext uri="{FF2B5EF4-FFF2-40B4-BE49-F238E27FC236}">
                <a16:creationId xmlns:a16="http://schemas.microsoft.com/office/drawing/2014/main" id="{D803D29D-3775-D20B-5FD5-C8E1E33F1304}"/>
              </a:ext>
            </a:extLst>
          </p:cNvPr>
          <p:cNvSpPr txBox="1"/>
          <p:nvPr/>
        </p:nvSpPr>
        <p:spPr>
          <a:xfrm>
            <a:off x="519238" y="1420919"/>
            <a:ext cx="10970496" cy="396199"/>
          </a:xfrm>
          <a:prstGeom prst="rect">
            <a:avLst/>
          </a:prstGeom>
          <a:noFill/>
        </p:spPr>
        <p:txBody>
          <a:bodyPr wrap="square" rtlCol="0">
            <a:spAutoFit/>
          </a:bodyPr>
          <a:lstStyle/>
          <a:p>
            <a:pPr lvl="0" indent="12700">
              <a:lnSpc>
                <a:spcPct val="107000"/>
              </a:lnSpc>
              <a:spcAft>
                <a:spcPts val="800"/>
              </a:spcAft>
              <a:tabLst>
                <a:tab pos="0" algn="l"/>
              </a:tabLst>
            </a:pPr>
            <a:r>
              <a:rPr lang="en-US" sz="200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What do you want to achieve?</a:t>
            </a:r>
            <a:endParaRPr lang="en-CA" sz="20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3DE30BED-B569-E71B-FDF4-DE8F656843ED}"/>
              </a:ext>
            </a:extLst>
          </p:cNvPr>
          <p:cNvGrpSpPr/>
          <p:nvPr/>
        </p:nvGrpSpPr>
        <p:grpSpPr>
          <a:xfrm>
            <a:off x="-27709" y="3083"/>
            <a:ext cx="12219709" cy="6854918"/>
            <a:chOff x="-27709" y="3083"/>
            <a:chExt cx="12219709" cy="6854918"/>
          </a:xfrm>
        </p:grpSpPr>
        <p:sp>
          <p:nvSpPr>
            <p:cNvPr id="2" name="Rectangle: Single Corner Rounded 1">
              <a:extLst>
                <a:ext uri="{FF2B5EF4-FFF2-40B4-BE49-F238E27FC236}">
                  <a16:creationId xmlns:a16="http://schemas.microsoft.com/office/drawing/2014/main" id="{46D48987-08B1-7DA1-A988-86339D92DD9D}"/>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3" name="TextBox 2">
              <a:extLst>
                <a:ext uri="{FF2B5EF4-FFF2-40B4-BE49-F238E27FC236}">
                  <a16:creationId xmlns:a16="http://schemas.microsoft.com/office/drawing/2014/main" id="{E397A0A9-6FB0-552A-5EC0-010849E68839}"/>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Century Gothic" panose="020B0502020202020204" pitchFamily="34" charset="0"/>
                </a:rPr>
                <a:t>Goal</a:t>
              </a:r>
              <a:endParaRPr lang="en-CA" sz="280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77B1FE48-EA25-96F4-BEE2-20BE0E4C6EDF}"/>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6" name="Picture 15">
              <a:extLst>
                <a:ext uri="{FF2B5EF4-FFF2-40B4-BE49-F238E27FC236}">
                  <a16:creationId xmlns:a16="http://schemas.microsoft.com/office/drawing/2014/main" id="{E253A92C-F78F-8DF5-25A7-27FBAA6656E4}"/>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22" name="Flowchart: Terminator 21">
              <a:extLst>
                <a:ext uri="{FF2B5EF4-FFF2-40B4-BE49-F238E27FC236}">
                  <a16:creationId xmlns:a16="http://schemas.microsoft.com/office/drawing/2014/main" id="{BFE1843E-461E-152C-9240-5A3553643D7D}"/>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cs typeface="Levenim MT" panose="02010502060101010101" pitchFamily="2" charset="-79"/>
              </a:endParaRPr>
            </a:p>
          </p:txBody>
        </p:sp>
      </p:grpSp>
      <p:sp>
        <p:nvSpPr>
          <p:cNvPr id="24" name="Oval 23">
            <a:extLst>
              <a:ext uri="{FF2B5EF4-FFF2-40B4-BE49-F238E27FC236}">
                <a16:creationId xmlns:a16="http://schemas.microsoft.com/office/drawing/2014/main" id="{785200C7-F231-6CEA-BD62-DB51857235ED}"/>
              </a:ext>
            </a:extLst>
          </p:cNvPr>
          <p:cNvSpPr/>
          <p:nvPr/>
        </p:nvSpPr>
        <p:spPr>
          <a:xfrm>
            <a:off x="172363" y="142091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1</a:t>
            </a:r>
            <a:endParaRPr lang="en-CA" sz="1600">
              <a:latin typeface="Inter Light" panose="02000503000000020004" pitchFamily="2" charset="0"/>
              <a:ea typeface="Inter Light" panose="02000503000000020004" pitchFamily="2" charset="0"/>
            </a:endParaRPr>
          </a:p>
        </p:txBody>
      </p:sp>
      <p:sp>
        <p:nvSpPr>
          <p:cNvPr id="8" name="Slide Number Placeholder 7">
            <a:extLst>
              <a:ext uri="{FF2B5EF4-FFF2-40B4-BE49-F238E27FC236}">
                <a16:creationId xmlns:a16="http://schemas.microsoft.com/office/drawing/2014/main" id="{7D05ECAA-916D-19E8-60A5-25F7DA401411}"/>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4</a:t>
            </a:fld>
            <a:endParaRPr lang="en-CA"/>
          </a:p>
        </p:txBody>
      </p:sp>
    </p:spTree>
    <p:extLst>
      <p:ext uri="{BB962C8B-B14F-4D97-AF65-F5344CB8AC3E}">
        <p14:creationId xmlns:p14="http://schemas.microsoft.com/office/powerpoint/2010/main" val="314176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37504-D5B6-4620-0B0A-6BBE8E5F2D14}"/>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D803D29D-3775-D20B-5FD5-C8E1E33F1304}"/>
              </a:ext>
            </a:extLst>
          </p:cNvPr>
          <p:cNvSpPr txBox="1"/>
          <p:nvPr/>
        </p:nvSpPr>
        <p:spPr>
          <a:xfrm>
            <a:off x="519238" y="1420919"/>
            <a:ext cx="10970496" cy="396199"/>
          </a:xfrm>
          <a:prstGeom prst="rect">
            <a:avLst/>
          </a:prstGeom>
          <a:noFill/>
        </p:spPr>
        <p:txBody>
          <a:bodyPr wrap="square" rtlCol="0">
            <a:spAutoFit/>
          </a:bodyPr>
          <a:lstStyle/>
          <a:p>
            <a:pPr lvl="0" indent="12700">
              <a:lnSpc>
                <a:spcPct val="107000"/>
              </a:lnSpc>
              <a:spcAft>
                <a:spcPts val="800"/>
              </a:spcAft>
              <a:tabLst>
                <a:tab pos="0" algn="l"/>
              </a:tabLst>
            </a:pPr>
            <a:r>
              <a:rPr lang="en-US" sz="2000" dirty="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Tool: SMART framework for goal setting</a:t>
            </a:r>
            <a:endParaRPr lang="en-CA" sz="2000" dirty="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3DE30BED-B569-E71B-FDF4-DE8F656843ED}"/>
              </a:ext>
            </a:extLst>
          </p:cNvPr>
          <p:cNvGrpSpPr/>
          <p:nvPr/>
        </p:nvGrpSpPr>
        <p:grpSpPr>
          <a:xfrm>
            <a:off x="-27709" y="3083"/>
            <a:ext cx="12219709" cy="6854918"/>
            <a:chOff x="-27709" y="3083"/>
            <a:chExt cx="12219709" cy="6854918"/>
          </a:xfrm>
        </p:grpSpPr>
        <p:sp>
          <p:nvSpPr>
            <p:cNvPr id="2" name="Rectangle: Single Corner Rounded 1">
              <a:extLst>
                <a:ext uri="{FF2B5EF4-FFF2-40B4-BE49-F238E27FC236}">
                  <a16:creationId xmlns:a16="http://schemas.microsoft.com/office/drawing/2014/main" id="{46D48987-08B1-7DA1-A988-86339D92DD9D}"/>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E397A0A9-6FB0-552A-5EC0-010849E68839}"/>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Goal</a:t>
              </a:r>
              <a:endParaRPr lang="en-CA" sz="2800" dirty="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77B1FE48-EA25-96F4-BEE2-20BE0E4C6EDF}"/>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6" name="Picture 15">
              <a:extLst>
                <a:ext uri="{FF2B5EF4-FFF2-40B4-BE49-F238E27FC236}">
                  <a16:creationId xmlns:a16="http://schemas.microsoft.com/office/drawing/2014/main" id="{E253A92C-F78F-8DF5-25A7-27FBAA6656E4}"/>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22" name="Flowchart: Terminator 21">
              <a:extLst>
                <a:ext uri="{FF2B5EF4-FFF2-40B4-BE49-F238E27FC236}">
                  <a16:creationId xmlns:a16="http://schemas.microsoft.com/office/drawing/2014/main" id="{BFE1843E-461E-152C-9240-5A3553643D7D}"/>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Levenim MT" panose="02010502060101010101" pitchFamily="2" charset="-79"/>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Levenim MT" panose="02010502060101010101" pitchFamily="2" charset="-79"/>
                <a:ea typeface="Inter Light" panose="02000503000000020004" pitchFamily="2" charset="0"/>
                <a:cs typeface="Levenim MT" panose="02010502060101010101" pitchFamily="2" charset="-79"/>
              </a:endParaRPr>
            </a:p>
          </p:txBody>
        </p:sp>
      </p:grpSp>
      <p:sp>
        <p:nvSpPr>
          <p:cNvPr id="24" name="Oval 23">
            <a:extLst>
              <a:ext uri="{FF2B5EF4-FFF2-40B4-BE49-F238E27FC236}">
                <a16:creationId xmlns:a16="http://schemas.microsoft.com/office/drawing/2014/main" id="{785200C7-F231-6CEA-BD62-DB51857235ED}"/>
              </a:ext>
            </a:extLst>
          </p:cNvPr>
          <p:cNvSpPr/>
          <p:nvPr/>
        </p:nvSpPr>
        <p:spPr>
          <a:xfrm>
            <a:off x="172363" y="142091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1</a:t>
            </a:r>
            <a:endParaRPr lang="en-CA" sz="1600">
              <a:latin typeface="Inter Light" panose="02000503000000020004" pitchFamily="2" charset="0"/>
              <a:ea typeface="Inter Light" panose="02000503000000020004" pitchFamily="2" charset="0"/>
            </a:endParaRPr>
          </a:p>
        </p:txBody>
      </p:sp>
      <p:sp>
        <p:nvSpPr>
          <p:cNvPr id="8" name="Slide Number Placeholder 7">
            <a:extLst>
              <a:ext uri="{FF2B5EF4-FFF2-40B4-BE49-F238E27FC236}">
                <a16:creationId xmlns:a16="http://schemas.microsoft.com/office/drawing/2014/main" id="{7D05ECAA-916D-19E8-60A5-25F7DA401411}"/>
              </a:ext>
            </a:extLst>
          </p:cNvPr>
          <p:cNvSpPr>
            <a:spLocks noGrp="1"/>
          </p:cNvSpPr>
          <p:nvPr>
            <p:ph type="sldNum" sz="quarter" idx="12"/>
          </p:nvPr>
        </p:nvSpPr>
        <p:spPr/>
        <p:txBody>
          <a:bodyPr/>
          <a:lstStyle/>
          <a:p>
            <a:r>
              <a:rPr lang="en-US" dirty="0">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5</a:t>
            </a:fld>
            <a:endParaRPr lang="en-CA" dirty="0"/>
          </a:p>
        </p:txBody>
      </p:sp>
      <p:grpSp>
        <p:nvGrpSpPr>
          <p:cNvPr id="33" name="Group 32">
            <a:extLst>
              <a:ext uri="{FF2B5EF4-FFF2-40B4-BE49-F238E27FC236}">
                <a16:creationId xmlns:a16="http://schemas.microsoft.com/office/drawing/2014/main" id="{08E8FE0A-A5A0-6B88-E58F-BAF3D10C8D19}"/>
              </a:ext>
            </a:extLst>
          </p:cNvPr>
          <p:cNvGrpSpPr/>
          <p:nvPr/>
        </p:nvGrpSpPr>
        <p:grpSpPr>
          <a:xfrm>
            <a:off x="837619" y="2645003"/>
            <a:ext cx="10092680" cy="2182917"/>
            <a:chOff x="948011" y="2197433"/>
            <a:chExt cx="10092680" cy="2629390"/>
          </a:xfrm>
        </p:grpSpPr>
        <p:sp>
          <p:nvSpPr>
            <p:cNvPr id="4" name="Rectangle 3">
              <a:extLst>
                <a:ext uri="{FF2B5EF4-FFF2-40B4-BE49-F238E27FC236}">
                  <a16:creationId xmlns:a16="http://schemas.microsoft.com/office/drawing/2014/main" id="{B58EC1EB-AEA5-82A3-C8D3-B2FFB513B167}"/>
                </a:ext>
              </a:extLst>
            </p:cNvPr>
            <p:cNvSpPr/>
            <p:nvPr/>
          </p:nvSpPr>
          <p:spPr>
            <a:xfrm>
              <a:off x="948011" y="2200979"/>
              <a:ext cx="1896616" cy="1280181"/>
            </a:xfrm>
            <a:prstGeom prst="rect">
              <a:avLst/>
            </a:prstGeom>
            <a:solidFill>
              <a:srgbClr val="182F5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latin typeface="Century Gothic" panose="020B0502020202020204" pitchFamily="34" charset="0"/>
                </a:rPr>
                <a:t>S</a:t>
              </a:r>
              <a:endParaRPr lang="en-CA" sz="6600" b="1">
                <a:latin typeface="Century Gothic" panose="020B0502020202020204" pitchFamily="34" charset="0"/>
              </a:endParaRPr>
            </a:p>
          </p:txBody>
        </p:sp>
        <p:sp>
          <p:nvSpPr>
            <p:cNvPr id="12" name="Rectangle 11">
              <a:extLst>
                <a:ext uri="{FF2B5EF4-FFF2-40B4-BE49-F238E27FC236}">
                  <a16:creationId xmlns:a16="http://schemas.microsoft.com/office/drawing/2014/main" id="{435CD1CA-7971-B9AF-7413-3968C851D790}"/>
                </a:ext>
              </a:extLst>
            </p:cNvPr>
            <p:cNvSpPr/>
            <p:nvPr/>
          </p:nvSpPr>
          <p:spPr>
            <a:xfrm>
              <a:off x="948011" y="3874085"/>
              <a:ext cx="1896616" cy="952738"/>
            </a:xfrm>
            <a:prstGeom prst="rect">
              <a:avLst/>
            </a:prstGeom>
            <a:solidFill>
              <a:schemeClr val="bg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182F51"/>
                  </a:solidFill>
                  <a:latin typeface="Century Gothic" panose="020B0502020202020204" pitchFamily="34" charset="0"/>
                </a:rPr>
                <a:t>Concrete and tangible</a:t>
              </a:r>
              <a:endParaRPr lang="en-CA" sz="1400">
                <a:solidFill>
                  <a:srgbClr val="182F51"/>
                </a:solidFill>
                <a:latin typeface="Century Gothic" panose="020B0502020202020204" pitchFamily="34" charset="0"/>
              </a:endParaRPr>
            </a:p>
          </p:txBody>
        </p:sp>
        <p:sp>
          <p:nvSpPr>
            <p:cNvPr id="13" name="Rectangle 12">
              <a:extLst>
                <a:ext uri="{FF2B5EF4-FFF2-40B4-BE49-F238E27FC236}">
                  <a16:creationId xmlns:a16="http://schemas.microsoft.com/office/drawing/2014/main" id="{4E6F18D6-BB32-E001-A73F-DDCDA2566C73}"/>
                </a:ext>
              </a:extLst>
            </p:cNvPr>
            <p:cNvSpPr/>
            <p:nvPr/>
          </p:nvSpPr>
          <p:spPr>
            <a:xfrm>
              <a:off x="2997027" y="3890717"/>
              <a:ext cx="1896616" cy="936106"/>
            </a:xfrm>
            <a:prstGeom prst="rect">
              <a:avLst/>
            </a:prstGeom>
            <a:solidFill>
              <a:schemeClr val="bg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182F51"/>
                  </a:solidFill>
                  <a:latin typeface="Century Gothic" panose="020B0502020202020204" pitchFamily="34" charset="0"/>
                </a:rPr>
                <a:t>Metrics to measure progress and success</a:t>
              </a:r>
              <a:endParaRPr lang="en-CA" sz="1400">
                <a:solidFill>
                  <a:srgbClr val="182F51"/>
                </a:solidFill>
                <a:latin typeface="Century Gothic" panose="020B0502020202020204" pitchFamily="34" charset="0"/>
              </a:endParaRPr>
            </a:p>
          </p:txBody>
        </p:sp>
        <p:sp>
          <p:nvSpPr>
            <p:cNvPr id="14" name="Rectangle 13">
              <a:extLst>
                <a:ext uri="{FF2B5EF4-FFF2-40B4-BE49-F238E27FC236}">
                  <a16:creationId xmlns:a16="http://schemas.microsoft.com/office/drawing/2014/main" id="{1FD505A1-F930-0EB8-E1BD-F48C67FEACB1}"/>
                </a:ext>
              </a:extLst>
            </p:cNvPr>
            <p:cNvSpPr/>
            <p:nvPr/>
          </p:nvSpPr>
          <p:spPr>
            <a:xfrm>
              <a:off x="5046043" y="3890717"/>
              <a:ext cx="1896616" cy="936106"/>
            </a:xfrm>
            <a:prstGeom prst="rect">
              <a:avLst/>
            </a:prstGeom>
            <a:solidFill>
              <a:schemeClr val="bg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182F51"/>
                  </a:solidFill>
                  <a:latin typeface="Century Gothic" panose="020B0502020202020204" pitchFamily="34" charset="0"/>
                </a:rPr>
                <a:t>Realistic and attainable</a:t>
              </a:r>
              <a:endParaRPr lang="en-CA" sz="1400">
                <a:solidFill>
                  <a:srgbClr val="182F51"/>
                </a:solidFill>
                <a:latin typeface="Century Gothic" panose="020B0502020202020204" pitchFamily="34" charset="0"/>
              </a:endParaRPr>
            </a:p>
          </p:txBody>
        </p:sp>
        <p:sp>
          <p:nvSpPr>
            <p:cNvPr id="15" name="Rectangle 14">
              <a:extLst>
                <a:ext uri="{FF2B5EF4-FFF2-40B4-BE49-F238E27FC236}">
                  <a16:creationId xmlns:a16="http://schemas.microsoft.com/office/drawing/2014/main" id="{C94C9EF7-5253-ACDE-762E-7EB3319B06B4}"/>
                </a:ext>
              </a:extLst>
            </p:cNvPr>
            <p:cNvSpPr/>
            <p:nvPr/>
          </p:nvSpPr>
          <p:spPr>
            <a:xfrm>
              <a:off x="7095059" y="3890717"/>
              <a:ext cx="1896616" cy="936106"/>
            </a:xfrm>
            <a:prstGeom prst="rect">
              <a:avLst/>
            </a:prstGeom>
            <a:solidFill>
              <a:schemeClr val="bg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182F51"/>
                  </a:solidFill>
                  <a:latin typeface="Century Gothic" panose="020B0502020202020204" pitchFamily="34" charset="0"/>
                </a:rPr>
                <a:t>Aligns with broader organizational goals/objectives</a:t>
              </a:r>
              <a:endParaRPr lang="en-CA" sz="1400">
                <a:solidFill>
                  <a:srgbClr val="182F51"/>
                </a:solidFill>
                <a:latin typeface="Century Gothic" panose="020B0502020202020204" pitchFamily="34" charset="0"/>
              </a:endParaRPr>
            </a:p>
          </p:txBody>
        </p:sp>
        <p:sp>
          <p:nvSpPr>
            <p:cNvPr id="18" name="Rectangle 17">
              <a:extLst>
                <a:ext uri="{FF2B5EF4-FFF2-40B4-BE49-F238E27FC236}">
                  <a16:creationId xmlns:a16="http://schemas.microsoft.com/office/drawing/2014/main" id="{96E2E3F8-23CF-AFA0-4169-1B507159D596}"/>
                </a:ext>
              </a:extLst>
            </p:cNvPr>
            <p:cNvSpPr/>
            <p:nvPr/>
          </p:nvSpPr>
          <p:spPr>
            <a:xfrm>
              <a:off x="9144075" y="3890717"/>
              <a:ext cx="1896616" cy="936106"/>
            </a:xfrm>
            <a:prstGeom prst="rect">
              <a:avLst/>
            </a:prstGeom>
            <a:solidFill>
              <a:schemeClr val="bg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182F51"/>
                  </a:solidFill>
                  <a:latin typeface="Century Gothic" panose="020B0502020202020204" pitchFamily="34" charset="0"/>
                </a:rPr>
                <a:t>Clear deadline</a:t>
              </a:r>
              <a:endParaRPr lang="en-CA" sz="1400">
                <a:solidFill>
                  <a:srgbClr val="182F51"/>
                </a:solidFill>
                <a:latin typeface="Century Gothic" panose="020B0502020202020204" pitchFamily="34" charset="0"/>
              </a:endParaRPr>
            </a:p>
          </p:txBody>
        </p:sp>
        <p:sp>
          <p:nvSpPr>
            <p:cNvPr id="19" name="Rectangle 18">
              <a:extLst>
                <a:ext uri="{FF2B5EF4-FFF2-40B4-BE49-F238E27FC236}">
                  <a16:creationId xmlns:a16="http://schemas.microsoft.com/office/drawing/2014/main" id="{D09C7343-C10C-A53E-D30B-B79FC47785C8}"/>
                </a:ext>
              </a:extLst>
            </p:cNvPr>
            <p:cNvSpPr/>
            <p:nvPr/>
          </p:nvSpPr>
          <p:spPr>
            <a:xfrm>
              <a:off x="948011" y="3509909"/>
              <a:ext cx="1896616" cy="364175"/>
            </a:xfrm>
            <a:prstGeom prst="rect">
              <a:avLst/>
            </a:prstGeom>
            <a:solidFill>
              <a:schemeClr val="accent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rPr>
                <a:t>SPECIFIC</a:t>
              </a:r>
              <a:endParaRPr lang="en-CA" sz="1400">
                <a:solidFill>
                  <a:schemeClr val="bg1"/>
                </a:solidFill>
                <a:latin typeface="Century Gothic" panose="020B0502020202020204" pitchFamily="34" charset="0"/>
              </a:endParaRPr>
            </a:p>
          </p:txBody>
        </p:sp>
        <p:sp>
          <p:nvSpPr>
            <p:cNvPr id="20" name="Rectangle 19">
              <a:extLst>
                <a:ext uri="{FF2B5EF4-FFF2-40B4-BE49-F238E27FC236}">
                  <a16:creationId xmlns:a16="http://schemas.microsoft.com/office/drawing/2014/main" id="{FAE24CD7-7D0F-320D-91A3-D0E79A583B35}"/>
                </a:ext>
              </a:extLst>
            </p:cNvPr>
            <p:cNvSpPr/>
            <p:nvPr/>
          </p:nvSpPr>
          <p:spPr>
            <a:xfrm>
              <a:off x="2997027" y="3526542"/>
              <a:ext cx="1896616" cy="364175"/>
            </a:xfrm>
            <a:prstGeom prst="rect">
              <a:avLst/>
            </a:prstGeom>
            <a:solidFill>
              <a:schemeClr val="accent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rPr>
                <a:t>MEASURABLE</a:t>
              </a:r>
              <a:endParaRPr lang="en-CA" sz="1400">
                <a:solidFill>
                  <a:schemeClr val="bg1"/>
                </a:solidFill>
                <a:latin typeface="Century Gothic" panose="020B0502020202020204" pitchFamily="34" charset="0"/>
              </a:endParaRPr>
            </a:p>
          </p:txBody>
        </p:sp>
        <p:sp>
          <p:nvSpPr>
            <p:cNvPr id="21" name="Rectangle 20">
              <a:extLst>
                <a:ext uri="{FF2B5EF4-FFF2-40B4-BE49-F238E27FC236}">
                  <a16:creationId xmlns:a16="http://schemas.microsoft.com/office/drawing/2014/main" id="{4043644E-2411-EEEF-8EDE-2AAB4029E5A4}"/>
                </a:ext>
              </a:extLst>
            </p:cNvPr>
            <p:cNvSpPr/>
            <p:nvPr/>
          </p:nvSpPr>
          <p:spPr>
            <a:xfrm>
              <a:off x="5051291" y="3526542"/>
              <a:ext cx="1896616" cy="364175"/>
            </a:xfrm>
            <a:prstGeom prst="rect">
              <a:avLst/>
            </a:prstGeom>
            <a:solidFill>
              <a:schemeClr val="accent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ACHIEVABLE</a:t>
              </a:r>
              <a:endParaRPr lang="en-CA" sz="1400" dirty="0">
                <a:solidFill>
                  <a:schemeClr val="bg1"/>
                </a:solidFill>
                <a:latin typeface="Century Gothic" panose="020B0502020202020204" pitchFamily="34" charset="0"/>
              </a:endParaRPr>
            </a:p>
          </p:txBody>
        </p:sp>
        <p:sp>
          <p:nvSpPr>
            <p:cNvPr id="23" name="Rectangle 22">
              <a:extLst>
                <a:ext uri="{FF2B5EF4-FFF2-40B4-BE49-F238E27FC236}">
                  <a16:creationId xmlns:a16="http://schemas.microsoft.com/office/drawing/2014/main" id="{0C7B4C2E-FD87-6A25-385B-C5C073E79854}"/>
                </a:ext>
              </a:extLst>
            </p:cNvPr>
            <p:cNvSpPr/>
            <p:nvPr/>
          </p:nvSpPr>
          <p:spPr>
            <a:xfrm>
              <a:off x="7095059" y="3526522"/>
              <a:ext cx="1896616" cy="364175"/>
            </a:xfrm>
            <a:prstGeom prst="rect">
              <a:avLst/>
            </a:prstGeom>
            <a:solidFill>
              <a:schemeClr val="accent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RELEVANT</a:t>
              </a:r>
              <a:endParaRPr lang="en-CA" sz="1400" dirty="0">
                <a:solidFill>
                  <a:schemeClr val="bg1"/>
                </a:solidFill>
                <a:latin typeface="Century Gothic" panose="020B0502020202020204" pitchFamily="34" charset="0"/>
              </a:endParaRPr>
            </a:p>
          </p:txBody>
        </p:sp>
        <p:sp>
          <p:nvSpPr>
            <p:cNvPr id="25" name="Rectangle 24">
              <a:extLst>
                <a:ext uri="{FF2B5EF4-FFF2-40B4-BE49-F238E27FC236}">
                  <a16:creationId xmlns:a16="http://schemas.microsoft.com/office/drawing/2014/main" id="{4D82F46A-035A-482E-995F-97ECEC545173}"/>
                </a:ext>
              </a:extLst>
            </p:cNvPr>
            <p:cNvSpPr/>
            <p:nvPr/>
          </p:nvSpPr>
          <p:spPr>
            <a:xfrm>
              <a:off x="9144075" y="3526522"/>
              <a:ext cx="1896616" cy="364175"/>
            </a:xfrm>
            <a:prstGeom prst="rect">
              <a:avLst/>
            </a:prstGeom>
            <a:solidFill>
              <a:schemeClr val="accent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TIME-BOUND</a:t>
              </a:r>
              <a:endParaRPr lang="en-CA" sz="1400" dirty="0">
                <a:solidFill>
                  <a:schemeClr val="bg1"/>
                </a:solidFill>
                <a:latin typeface="Century Gothic" panose="020B0502020202020204" pitchFamily="34" charset="0"/>
              </a:endParaRPr>
            </a:p>
          </p:txBody>
        </p:sp>
        <p:sp>
          <p:nvSpPr>
            <p:cNvPr id="27" name="Rectangle 26">
              <a:extLst>
                <a:ext uri="{FF2B5EF4-FFF2-40B4-BE49-F238E27FC236}">
                  <a16:creationId xmlns:a16="http://schemas.microsoft.com/office/drawing/2014/main" id="{87F3CE9E-E1BB-CF2A-5188-60EBBC64776D}"/>
                </a:ext>
              </a:extLst>
            </p:cNvPr>
            <p:cNvSpPr/>
            <p:nvPr/>
          </p:nvSpPr>
          <p:spPr>
            <a:xfrm>
              <a:off x="2997027" y="2197433"/>
              <a:ext cx="1896616" cy="1290741"/>
            </a:xfrm>
            <a:prstGeom prst="rect">
              <a:avLst/>
            </a:prstGeom>
            <a:solidFill>
              <a:srgbClr val="182F5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latin typeface="Century Gothic" panose="020B0502020202020204" pitchFamily="34" charset="0"/>
                </a:rPr>
                <a:t>M</a:t>
              </a:r>
              <a:endParaRPr lang="en-CA" sz="6600" b="1" dirty="0">
                <a:latin typeface="Century Gothic" panose="020B0502020202020204" pitchFamily="34" charset="0"/>
              </a:endParaRPr>
            </a:p>
          </p:txBody>
        </p:sp>
        <p:sp>
          <p:nvSpPr>
            <p:cNvPr id="28" name="Rectangle 27">
              <a:extLst>
                <a:ext uri="{FF2B5EF4-FFF2-40B4-BE49-F238E27FC236}">
                  <a16:creationId xmlns:a16="http://schemas.microsoft.com/office/drawing/2014/main" id="{20D2FD84-3781-83B8-F5A1-87975064C47A}"/>
                </a:ext>
              </a:extLst>
            </p:cNvPr>
            <p:cNvSpPr/>
            <p:nvPr/>
          </p:nvSpPr>
          <p:spPr>
            <a:xfrm>
              <a:off x="5047789" y="2199613"/>
              <a:ext cx="1896616" cy="1290741"/>
            </a:xfrm>
            <a:prstGeom prst="rect">
              <a:avLst/>
            </a:prstGeom>
            <a:solidFill>
              <a:srgbClr val="182F5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latin typeface="Century Gothic" panose="020B0502020202020204" pitchFamily="34" charset="0"/>
                </a:rPr>
                <a:t>A</a:t>
              </a:r>
              <a:endParaRPr lang="en-CA" sz="6600" b="1" dirty="0">
                <a:latin typeface="Century Gothic" panose="020B0502020202020204" pitchFamily="34" charset="0"/>
              </a:endParaRPr>
            </a:p>
          </p:txBody>
        </p:sp>
        <p:sp>
          <p:nvSpPr>
            <p:cNvPr id="29" name="Rectangle 28">
              <a:extLst>
                <a:ext uri="{FF2B5EF4-FFF2-40B4-BE49-F238E27FC236}">
                  <a16:creationId xmlns:a16="http://schemas.microsoft.com/office/drawing/2014/main" id="{7294D97D-1520-D3FE-DC6B-46445DE21E86}"/>
                </a:ext>
              </a:extLst>
            </p:cNvPr>
            <p:cNvSpPr/>
            <p:nvPr/>
          </p:nvSpPr>
          <p:spPr>
            <a:xfrm>
              <a:off x="7099946" y="2207013"/>
              <a:ext cx="1896616" cy="1290741"/>
            </a:xfrm>
            <a:prstGeom prst="rect">
              <a:avLst/>
            </a:prstGeom>
            <a:solidFill>
              <a:srgbClr val="182F5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latin typeface="Century Gothic" panose="020B0502020202020204" pitchFamily="34" charset="0"/>
                </a:rPr>
                <a:t>R</a:t>
              </a:r>
              <a:endParaRPr lang="en-CA" sz="6600" b="1" dirty="0">
                <a:latin typeface="Century Gothic" panose="020B0502020202020204" pitchFamily="34" charset="0"/>
              </a:endParaRPr>
            </a:p>
          </p:txBody>
        </p:sp>
        <p:sp>
          <p:nvSpPr>
            <p:cNvPr id="30" name="Rectangle 29">
              <a:extLst>
                <a:ext uri="{FF2B5EF4-FFF2-40B4-BE49-F238E27FC236}">
                  <a16:creationId xmlns:a16="http://schemas.microsoft.com/office/drawing/2014/main" id="{33708B0B-BFB3-219B-E7A5-2BAA156F57CA}"/>
                </a:ext>
              </a:extLst>
            </p:cNvPr>
            <p:cNvSpPr/>
            <p:nvPr/>
          </p:nvSpPr>
          <p:spPr>
            <a:xfrm>
              <a:off x="9138827" y="2217573"/>
              <a:ext cx="1896616" cy="1280181"/>
            </a:xfrm>
            <a:prstGeom prst="rect">
              <a:avLst/>
            </a:prstGeom>
            <a:solidFill>
              <a:srgbClr val="182F51"/>
            </a:solidFill>
            <a:ln>
              <a:solidFill>
                <a:srgbClr val="182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latin typeface="Century Gothic" panose="020B0502020202020204" pitchFamily="34" charset="0"/>
                </a:rPr>
                <a:t>T</a:t>
              </a:r>
              <a:endParaRPr lang="en-CA" sz="6600" b="1">
                <a:latin typeface="Century Gothic" panose="020B0502020202020204" pitchFamily="34" charset="0"/>
              </a:endParaRPr>
            </a:p>
          </p:txBody>
        </p:sp>
      </p:grpSp>
    </p:spTree>
    <p:extLst>
      <p:ext uri="{BB962C8B-B14F-4D97-AF65-F5344CB8AC3E}">
        <p14:creationId xmlns:p14="http://schemas.microsoft.com/office/powerpoint/2010/main" val="380100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770FCC9-0C6D-AC4E-21BE-32138B83E1BF}"/>
              </a:ext>
            </a:extLst>
          </p:cNvPr>
          <p:cNvSpPr/>
          <p:nvPr/>
        </p:nvSpPr>
        <p:spPr>
          <a:xfrm>
            <a:off x="370199" y="2271182"/>
            <a:ext cx="11477811" cy="3512761"/>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rtl="0">
              <a:spcBef>
                <a:spcPts val="0"/>
              </a:spcBef>
              <a:spcAft>
                <a:spcPts val="0"/>
              </a:spcAft>
              <a:buAutoNum type="alphaLcParenR"/>
            </a:pPr>
            <a:r>
              <a:rPr lang="en-US" sz="1400" b="1" i="0" u="none" strike="noStrike" dirty="0">
                <a:solidFill>
                  <a:srgbClr val="182F51"/>
                </a:solidFill>
                <a:effectLst/>
                <a:latin typeface="Century Gothic" panose="020B0502020202020204" pitchFamily="34" charset="0"/>
                <a:cs typeface="Levenim MT" panose="02010502060101010101" pitchFamily="2" charset="-79"/>
              </a:rPr>
              <a:t>Project Scope: </a:t>
            </a:r>
            <a:r>
              <a:rPr lang="en-US" sz="1400" dirty="0">
                <a:solidFill>
                  <a:srgbClr val="182F51"/>
                </a:solidFill>
                <a:latin typeface="Century Gothic" panose="020B0502020202020204" pitchFamily="34" charset="0"/>
                <a:cs typeface="Levenim MT" panose="02010502060101010101" pitchFamily="2" charset="-79"/>
              </a:rPr>
              <a:t>[Indicate what departments or services are included]</a:t>
            </a:r>
          </a:p>
          <a:p>
            <a:pPr marL="342900" indent="-342900" rtl="0">
              <a:spcBef>
                <a:spcPts val="0"/>
              </a:spcBef>
              <a:spcAft>
                <a:spcPts val="0"/>
              </a:spcAft>
              <a:buAutoNum type="alphaLcParenR"/>
            </a:pPr>
            <a:endParaRPr lang="en-US" sz="1400" dirty="0">
              <a:solidFill>
                <a:srgbClr val="182F51"/>
              </a:solidFill>
              <a:latin typeface="Century Gothic" panose="020B0502020202020204" pitchFamily="34" charset="0"/>
              <a:cs typeface="Levenim MT" panose="02010502060101010101" pitchFamily="2" charset="-79"/>
            </a:endParaRPr>
          </a:p>
          <a:p>
            <a:pPr marL="342900" indent="-342900">
              <a:buAutoNum type="alphaLcParenR"/>
            </a:pPr>
            <a:r>
              <a:rPr lang="en-US" sz="1400" b="1" i="0" u="none" strike="noStrike" dirty="0">
                <a:solidFill>
                  <a:srgbClr val="182F51"/>
                </a:solidFill>
                <a:effectLst/>
                <a:latin typeface="Century Gothic" panose="020B0502020202020204" pitchFamily="34" charset="0"/>
                <a:cs typeface="Levenim MT"/>
              </a:rPr>
              <a:t>Environmental Scope: </a:t>
            </a:r>
            <a:r>
              <a:rPr lang="en-US" sz="1400" dirty="0">
                <a:solidFill>
                  <a:srgbClr val="182F51"/>
                </a:solidFill>
                <a:latin typeface="Century Gothic" panose="020B0502020202020204" pitchFamily="34" charset="0"/>
                <a:cs typeface="Levenim MT" panose="02010502060101010101" pitchFamily="2" charset="-79"/>
              </a:rPr>
              <a:t>[Clarify what environmental impact categories are involved.]</a:t>
            </a:r>
          </a:p>
          <a:p>
            <a:pPr marL="742950" lvl="1" indent="-285750">
              <a:buFont typeface="Arial"/>
              <a:buChar char="•"/>
            </a:pPr>
            <a:r>
              <a:rPr lang="en-US" sz="1400" b="1" i="0" u="none" strike="noStrike" dirty="0">
                <a:solidFill>
                  <a:srgbClr val="182F51"/>
                </a:solidFill>
                <a:effectLst/>
                <a:latin typeface="Century Gothic" panose="020B0502020202020204" pitchFamily="34" charset="0"/>
                <a:cs typeface="Levenim MT" panose="02010502060101010101" pitchFamily="2" charset="-79"/>
              </a:rPr>
              <a:t>GHG: </a:t>
            </a:r>
            <a:r>
              <a:rPr lang="en-US" sz="1400" i="0" u="none" strike="noStrike" dirty="0">
                <a:solidFill>
                  <a:srgbClr val="182F51"/>
                </a:solidFill>
                <a:effectLst/>
                <a:latin typeface="Century Gothic" panose="020B0502020202020204" pitchFamily="34" charset="0"/>
                <a:cs typeface="Levenim MT" panose="02010502060101010101" pitchFamily="2" charset="-79"/>
              </a:rPr>
              <a:t>The project can seek to </a:t>
            </a:r>
            <a:r>
              <a:rPr lang="en-US" sz="1400" dirty="0">
                <a:solidFill>
                  <a:srgbClr val="182F51"/>
                </a:solidFill>
                <a:latin typeface="Century Gothic" panose="020B0502020202020204" pitchFamily="34" charset="0"/>
                <a:cs typeface="Levenim MT" panose="02010502060101010101" pitchFamily="2" charset="-79"/>
              </a:rPr>
              <a:t>reduce </a:t>
            </a:r>
            <a:r>
              <a:rPr lang="en-US" sz="1400" i="0" u="none" strike="noStrike" dirty="0">
                <a:solidFill>
                  <a:srgbClr val="182F51"/>
                </a:solidFill>
                <a:effectLst/>
                <a:latin typeface="Century Gothic" panose="020B0502020202020204" pitchFamily="34" charset="0"/>
                <a:cs typeface="Levenim MT" panose="02010502060101010101" pitchFamily="2" charset="-79"/>
              </a:rPr>
              <a:t>Scope 1, 2, and/or 3 emissions.</a:t>
            </a:r>
          </a:p>
          <a:p>
            <a:pPr marL="1085850" lvl="2" indent="-171450">
              <a:buFont typeface="Arial" panose="020B0604020202020204" pitchFamily="34" charset="0"/>
              <a:buChar char="•"/>
            </a:pPr>
            <a:r>
              <a:rPr lang="en-US" sz="1400" dirty="0">
                <a:solidFill>
                  <a:srgbClr val="182F51"/>
                </a:solidFill>
                <a:latin typeface="Century Gothic" panose="020B0502020202020204" pitchFamily="34" charset="0"/>
                <a:cs typeface="Levenim MT" panose="02010502060101010101" pitchFamily="2" charset="-79"/>
              </a:rPr>
              <a:t>Scope 1: Emissions that fall under the direct control of the healthcare facility (i.e. on-site fuel combustion, fleet vehicles, anesthetic gas use and leaks)</a:t>
            </a:r>
          </a:p>
          <a:p>
            <a:pPr marL="1085850" lvl="2" indent="-171450">
              <a:buFont typeface="Arial" panose="020B0604020202020204" pitchFamily="34" charset="0"/>
              <a:buChar char="•"/>
            </a:pPr>
            <a:r>
              <a:rPr lang="en-US" sz="1400" dirty="0">
                <a:solidFill>
                  <a:srgbClr val="182F51"/>
                </a:solidFill>
                <a:latin typeface="Century Gothic" panose="020B0502020202020204" pitchFamily="34" charset="0"/>
                <a:cs typeface="Levenim MT" panose="02010502060101010101" pitchFamily="2" charset="-79"/>
              </a:rPr>
              <a:t>Scope 2: Emissions that derive from energy (mostly electricity) purchased by the facility</a:t>
            </a:r>
          </a:p>
          <a:p>
            <a:pPr marL="1085850" lvl="2" indent="-171450">
              <a:buFont typeface="Arial" panose="020B0604020202020204" pitchFamily="34" charset="0"/>
              <a:buChar char="•"/>
            </a:pPr>
            <a:r>
              <a:rPr lang="en-US" sz="1400" dirty="0">
                <a:solidFill>
                  <a:srgbClr val="182F51"/>
                </a:solidFill>
                <a:latin typeface="Century Gothic" panose="020B0502020202020204" pitchFamily="34" charset="0"/>
                <a:cs typeface="Levenim MT" panose="02010502060101010101" pitchFamily="2" charset="-79"/>
              </a:rPr>
              <a:t>Scope 3: All other indirect emissions (i.e. embedded carbon in purchased supplies and equipment, employee commuting, waste disposal).</a:t>
            </a:r>
            <a:endParaRPr lang="en-US" sz="1400" i="0" u="none" strike="noStrike" dirty="0">
              <a:solidFill>
                <a:srgbClr val="182F51"/>
              </a:solidFill>
              <a:effectLst/>
              <a:latin typeface="Century Gothic" panose="020B0502020202020204" pitchFamily="34" charset="0"/>
              <a:cs typeface="Levenim MT" panose="02010502060101010101" pitchFamily="2" charset="-79"/>
            </a:endParaRPr>
          </a:p>
          <a:p>
            <a:pPr marL="742950" lvl="1" indent="-285750">
              <a:buFont typeface="Arial"/>
              <a:buChar char="•"/>
            </a:pPr>
            <a:r>
              <a:rPr lang="en-US" sz="1400" b="1" dirty="0">
                <a:solidFill>
                  <a:srgbClr val="182F51"/>
                </a:solidFill>
                <a:latin typeface="Century Gothic" panose="020B0502020202020204" pitchFamily="34" charset="0"/>
                <a:cs typeface="Levenim MT" panose="02010502060101010101" pitchFamily="2" charset="-79"/>
              </a:rPr>
              <a:t>Other environmental impact categories (if applicable): </a:t>
            </a:r>
            <a:endParaRPr lang="en-US" sz="1400" b="1" i="0" u="none" strike="noStrike" dirty="0">
              <a:solidFill>
                <a:srgbClr val="182F51"/>
              </a:solidFill>
              <a:effectLst/>
              <a:latin typeface="Century Gothic" panose="020B0502020202020204" pitchFamily="34" charset="0"/>
              <a:cs typeface="Levenim MT" panose="02010502060101010101" pitchFamily="2" charset="-79"/>
            </a:endParaRPr>
          </a:p>
          <a:p>
            <a:endParaRPr lang="en-US" sz="1400" dirty="0">
              <a:solidFill>
                <a:srgbClr val="182F51"/>
              </a:solidFill>
              <a:latin typeface="Century Gothic" panose="020B0502020202020204" pitchFamily="34" charset="0"/>
              <a:ea typeface="Inter Light" panose="02000503000000020004" pitchFamily="2" charset="0"/>
              <a:cs typeface="Levenim MT" panose="02010502060101010101" pitchFamily="2" charset="-79"/>
            </a:endParaRPr>
          </a:p>
          <a:p>
            <a:endParaRPr lang="en-US" sz="1400" dirty="0">
              <a:solidFill>
                <a:srgbClr val="182F51"/>
              </a:solidFill>
              <a:latin typeface="Century Gothic" panose="020B0502020202020204" pitchFamily="34" charset="0"/>
              <a:ea typeface="Inter Light" panose="02000503000000020004" pitchFamily="2" charset="0"/>
              <a:cs typeface="Levenim MT"/>
            </a:endParaRPr>
          </a:p>
        </p:txBody>
      </p:sp>
      <p:sp>
        <p:nvSpPr>
          <p:cNvPr id="9" name="TextBox 8">
            <a:extLst>
              <a:ext uri="{FF2B5EF4-FFF2-40B4-BE49-F238E27FC236}">
                <a16:creationId xmlns:a16="http://schemas.microsoft.com/office/drawing/2014/main" id="{668DB88E-24B7-E8EB-24BA-556F6EFE1AEE}"/>
              </a:ext>
            </a:extLst>
          </p:cNvPr>
          <p:cNvSpPr txBox="1"/>
          <p:nvPr/>
        </p:nvSpPr>
        <p:spPr>
          <a:xfrm>
            <a:off x="519239" y="1334638"/>
            <a:ext cx="10970496" cy="721480"/>
          </a:xfrm>
          <a:prstGeom prst="rect">
            <a:avLst/>
          </a:prstGeom>
          <a:noFill/>
        </p:spPr>
        <p:txBody>
          <a:bodyPr wrap="square" rtlCol="0">
            <a:spAutoFit/>
          </a:bodyPr>
          <a:lstStyle/>
          <a:p>
            <a:pPr lvl="0" indent="12700">
              <a:lnSpc>
                <a:spcPct val="107000"/>
              </a:lnSpc>
              <a:spcAft>
                <a:spcPts val="800"/>
              </a:spcAft>
              <a:tabLst>
                <a:tab pos="0" algn="l"/>
              </a:tabLst>
            </a:pPr>
            <a:r>
              <a:rPr lang="en-CA" sz="2000" dirty="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Define the limits of what you want to be included in the project and consider the environmental impacts you are targeting for change.</a:t>
            </a:r>
            <a:endParaRPr lang="en-CA" sz="2000" dirty="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03686D1D-5E92-423C-AAC9-D0273CEDA7F1}"/>
              </a:ext>
            </a:extLst>
          </p:cNvPr>
          <p:cNvGrpSpPr/>
          <p:nvPr/>
        </p:nvGrpSpPr>
        <p:grpSpPr>
          <a:xfrm>
            <a:off x="-27709" y="3083"/>
            <a:ext cx="12219709" cy="6854918"/>
            <a:chOff x="-27709" y="3083"/>
            <a:chExt cx="12219709" cy="6854918"/>
          </a:xfrm>
        </p:grpSpPr>
        <p:sp>
          <p:nvSpPr>
            <p:cNvPr id="2" name="Rectangle: Single Corner Rounded 1">
              <a:extLst>
                <a:ext uri="{FF2B5EF4-FFF2-40B4-BE49-F238E27FC236}">
                  <a16:creationId xmlns:a16="http://schemas.microsoft.com/office/drawing/2014/main" id="{809E380D-A201-4A59-8998-6E675E129979}"/>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3" name="TextBox 2">
              <a:extLst>
                <a:ext uri="{FF2B5EF4-FFF2-40B4-BE49-F238E27FC236}">
                  <a16:creationId xmlns:a16="http://schemas.microsoft.com/office/drawing/2014/main" id="{04315CB4-12CD-4C4B-91BC-7B2A33A6F74E}"/>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Scope</a:t>
              </a:r>
              <a:endParaRPr lang="en-CA" sz="2800" dirty="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07DD9A29-8DBC-4857-BAE1-ED7DEA00CAB1}"/>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6" name="Picture 15">
              <a:extLst>
                <a:ext uri="{FF2B5EF4-FFF2-40B4-BE49-F238E27FC236}">
                  <a16:creationId xmlns:a16="http://schemas.microsoft.com/office/drawing/2014/main" id="{9167898A-2A0E-4E0D-9503-E5C6D583EDC3}"/>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22" name="Flowchart: Terminator 21">
              <a:extLst>
                <a:ext uri="{FF2B5EF4-FFF2-40B4-BE49-F238E27FC236}">
                  <a16:creationId xmlns:a16="http://schemas.microsoft.com/office/drawing/2014/main" id="{9913A0DE-32A2-43C2-9990-92134F083B9A}"/>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 action="ppaction://noaction">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cs typeface="Levenim MT" panose="02010502060101010101" pitchFamily="2" charset="-79"/>
              </a:endParaRPr>
            </a:p>
          </p:txBody>
        </p:sp>
      </p:grpSp>
      <p:sp>
        <p:nvSpPr>
          <p:cNvPr id="25" name="Oval 24">
            <a:extLst>
              <a:ext uri="{FF2B5EF4-FFF2-40B4-BE49-F238E27FC236}">
                <a16:creationId xmlns:a16="http://schemas.microsoft.com/office/drawing/2014/main" id="{5C619481-48F4-4A2D-A2E3-5F4493384DEB}"/>
              </a:ext>
            </a:extLst>
          </p:cNvPr>
          <p:cNvSpPr/>
          <p:nvPr/>
        </p:nvSpPr>
        <p:spPr>
          <a:xfrm>
            <a:off x="172364" y="1367363"/>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2</a:t>
            </a:r>
            <a:endParaRPr lang="en-CA" sz="1600">
              <a:latin typeface="Inter Light" panose="02000503000000020004" pitchFamily="2" charset="0"/>
              <a:ea typeface="Inter Light" panose="02000503000000020004" pitchFamily="2" charset="0"/>
            </a:endParaRPr>
          </a:p>
        </p:txBody>
      </p:sp>
      <p:sp>
        <p:nvSpPr>
          <p:cNvPr id="8" name="Slide Number Placeholder 7">
            <a:extLst>
              <a:ext uri="{FF2B5EF4-FFF2-40B4-BE49-F238E27FC236}">
                <a16:creationId xmlns:a16="http://schemas.microsoft.com/office/drawing/2014/main" id="{111FB69A-958A-C917-68AC-2D67FB466C76}"/>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6</a:t>
            </a:fld>
            <a:endParaRPr lang="en-CA"/>
          </a:p>
        </p:txBody>
      </p:sp>
    </p:spTree>
    <p:extLst>
      <p:ext uri="{BB962C8B-B14F-4D97-AF65-F5344CB8AC3E}">
        <p14:creationId xmlns:p14="http://schemas.microsoft.com/office/powerpoint/2010/main" val="266591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3F126-86D8-0676-AB37-683B9ECBEB7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E97F7949-8C3C-6C03-165F-97F8CD91332C}"/>
              </a:ext>
            </a:extLst>
          </p:cNvPr>
          <p:cNvGrpSpPr/>
          <p:nvPr/>
        </p:nvGrpSpPr>
        <p:grpSpPr>
          <a:xfrm>
            <a:off x="-27709" y="3083"/>
            <a:ext cx="12219709" cy="6854918"/>
            <a:chOff x="-27709" y="3083"/>
            <a:chExt cx="12219709" cy="6854918"/>
          </a:xfrm>
        </p:grpSpPr>
        <p:sp>
          <p:nvSpPr>
            <p:cNvPr id="7" name="Rectangle: Single Corner Rounded 6">
              <a:extLst>
                <a:ext uri="{FF2B5EF4-FFF2-40B4-BE49-F238E27FC236}">
                  <a16:creationId xmlns:a16="http://schemas.microsoft.com/office/drawing/2014/main" id="{1F01EA59-0538-FFD2-E47E-AB6DB5708796}"/>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8" name="TextBox 7">
              <a:extLst>
                <a:ext uri="{FF2B5EF4-FFF2-40B4-BE49-F238E27FC236}">
                  <a16:creationId xmlns:a16="http://schemas.microsoft.com/office/drawing/2014/main" id="{B56A03B6-73EA-CDCC-49E4-6BAC8F38CC2B}"/>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Century Gothic" panose="020B0502020202020204" pitchFamily="34" charset="0"/>
                </a:rPr>
                <a:t>Problem/Opportunity Statement</a:t>
              </a:r>
              <a:endParaRPr lang="en-CA" sz="2800">
                <a:solidFill>
                  <a:schemeClr val="bg1"/>
                </a:solidFill>
                <a:latin typeface="Century Gothic" panose="020B0502020202020204" pitchFamily="34" charset="0"/>
              </a:endParaRPr>
            </a:p>
          </p:txBody>
        </p:sp>
        <p:pic>
          <p:nvPicPr>
            <p:cNvPr id="9" name="Picture 8">
              <a:extLst>
                <a:ext uri="{FF2B5EF4-FFF2-40B4-BE49-F238E27FC236}">
                  <a16:creationId xmlns:a16="http://schemas.microsoft.com/office/drawing/2014/main" id="{525B91FF-27AD-0091-F527-57A4905BD812}"/>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0" name="Picture 9">
              <a:extLst>
                <a:ext uri="{FF2B5EF4-FFF2-40B4-BE49-F238E27FC236}">
                  <a16:creationId xmlns:a16="http://schemas.microsoft.com/office/drawing/2014/main" id="{1703F618-D744-0168-6B35-773E212B88DD}"/>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1" name="Flowchart: Terminator 10">
              <a:extLst>
                <a:ext uri="{FF2B5EF4-FFF2-40B4-BE49-F238E27FC236}">
                  <a16:creationId xmlns:a16="http://schemas.microsoft.com/office/drawing/2014/main" id="{5F7DEB54-8D83-B661-E0AA-4F9EA6492410}"/>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cs typeface="Levenim MT" panose="02010502060101010101" pitchFamily="2" charset="-79"/>
              </a:endParaRPr>
            </a:p>
          </p:txBody>
        </p:sp>
      </p:grpSp>
      <p:sp>
        <p:nvSpPr>
          <p:cNvPr id="13" name="TextBox 12">
            <a:extLst>
              <a:ext uri="{FF2B5EF4-FFF2-40B4-BE49-F238E27FC236}">
                <a16:creationId xmlns:a16="http://schemas.microsoft.com/office/drawing/2014/main" id="{2AE421C1-01CF-BCCD-8EC9-9437F8E0633E}"/>
              </a:ext>
            </a:extLst>
          </p:cNvPr>
          <p:cNvSpPr txBox="1"/>
          <p:nvPr/>
        </p:nvSpPr>
        <p:spPr>
          <a:xfrm>
            <a:off x="519238" y="1340709"/>
            <a:ext cx="10970496" cy="402739"/>
          </a:xfrm>
          <a:prstGeom prst="rect">
            <a:avLst/>
          </a:prstGeom>
          <a:noFill/>
        </p:spPr>
        <p:txBody>
          <a:bodyPr wrap="square" lIns="91440" tIns="45720" rIns="91440" bIns="45720" rtlCol="0" anchor="t">
            <a:spAutoFit/>
          </a:bodyPr>
          <a:lstStyle/>
          <a:p>
            <a:pPr indent="12700">
              <a:lnSpc>
                <a:spcPct val="107000"/>
              </a:lnSpc>
              <a:spcAft>
                <a:spcPts val="800"/>
              </a:spcAft>
              <a:tabLst>
                <a:tab pos="0" algn="l"/>
              </a:tabLst>
            </a:pPr>
            <a:r>
              <a:rPr lang="en-US" sz="2000">
                <a:solidFill>
                  <a:srgbClr val="182F51"/>
                </a:solidFill>
                <a:effectLst/>
                <a:latin typeface="Century Gothic" panose="020B0502020202020204" pitchFamily="34" charset="0"/>
                <a:ea typeface="Times New Roman" panose="02020603050405020304" pitchFamily="18" charset="0"/>
                <a:cs typeface="Times New Roman"/>
              </a:rPr>
              <a:t>Briefly state the problem you want to solve or the opportunity you want to realize.</a:t>
            </a:r>
            <a:r>
              <a:rPr lang="en-US" sz="2000">
                <a:solidFill>
                  <a:srgbClr val="182F51"/>
                </a:solidFill>
                <a:latin typeface="Century Gothic" panose="020B0502020202020204" pitchFamily="34" charset="0"/>
                <a:ea typeface="Times New Roman" panose="02020603050405020304" pitchFamily="18" charset="0"/>
                <a:cs typeface="Times New Roman"/>
              </a:rPr>
              <a:t> </a:t>
            </a:r>
            <a:endParaRPr lang="en-CA" sz="20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D0723BE2-A119-67D5-7A25-F2EB190EA456}"/>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3</a:t>
            </a:r>
            <a:endParaRPr lang="en-CA" sz="1600">
              <a:latin typeface="Inter Light" panose="02000503000000020004" pitchFamily="2"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2574F60A-EC78-DAB9-9478-6C4F7BE17CDD}"/>
              </a:ext>
            </a:extLst>
          </p:cNvPr>
          <p:cNvSpPr>
            <a:spLocks noGrp="1"/>
          </p:cNvSpPr>
          <p:nvPr>
            <p:ph type="sldNum" sz="quarter" idx="12"/>
          </p:nvPr>
        </p:nvSpPr>
        <p:spPr>
          <a:xfrm>
            <a:off x="8243248" y="6356350"/>
            <a:ext cx="3110552" cy="365125"/>
          </a:xfrm>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7</a:t>
            </a:fld>
            <a:endParaRPr lang="en-CA"/>
          </a:p>
        </p:txBody>
      </p:sp>
      <p:graphicFrame>
        <p:nvGraphicFramePr>
          <p:cNvPr id="2" name="Table 1">
            <a:extLst>
              <a:ext uri="{FF2B5EF4-FFF2-40B4-BE49-F238E27FC236}">
                <a16:creationId xmlns:a16="http://schemas.microsoft.com/office/drawing/2014/main" id="{8809D171-18DC-F6BA-DDB3-0BB31B6A0E1C}"/>
              </a:ext>
            </a:extLst>
          </p:cNvPr>
          <p:cNvGraphicFramePr>
            <a:graphicFrameLocks noGrp="1"/>
          </p:cNvGraphicFramePr>
          <p:nvPr>
            <p:extLst>
              <p:ext uri="{D42A27DB-BD31-4B8C-83A1-F6EECF244321}">
                <p14:modId xmlns:p14="http://schemas.microsoft.com/office/powerpoint/2010/main" val="859023469"/>
              </p:ext>
            </p:extLst>
          </p:nvPr>
        </p:nvGraphicFramePr>
        <p:xfrm>
          <a:off x="265580" y="2097784"/>
          <a:ext cx="11477811" cy="3686340"/>
        </p:xfrm>
        <a:graphic>
          <a:graphicData uri="http://schemas.openxmlformats.org/drawingml/2006/table">
            <a:tbl>
              <a:tblPr firstRow="1" bandRow="1">
                <a:tableStyleId>{91EBBBCC-DAD2-459C-BE2E-F6DE35CF9A28}</a:tableStyleId>
              </a:tblPr>
              <a:tblGrid>
                <a:gridCol w="1615949">
                  <a:extLst>
                    <a:ext uri="{9D8B030D-6E8A-4147-A177-3AD203B41FA5}">
                      <a16:colId xmlns:a16="http://schemas.microsoft.com/office/drawing/2014/main" val="2586936199"/>
                    </a:ext>
                  </a:extLst>
                </a:gridCol>
                <a:gridCol w="4506856">
                  <a:extLst>
                    <a:ext uri="{9D8B030D-6E8A-4147-A177-3AD203B41FA5}">
                      <a16:colId xmlns:a16="http://schemas.microsoft.com/office/drawing/2014/main" val="231918160"/>
                    </a:ext>
                  </a:extLst>
                </a:gridCol>
                <a:gridCol w="5355006">
                  <a:extLst>
                    <a:ext uri="{9D8B030D-6E8A-4147-A177-3AD203B41FA5}">
                      <a16:colId xmlns:a16="http://schemas.microsoft.com/office/drawing/2014/main" val="2527915688"/>
                    </a:ext>
                  </a:extLst>
                </a:gridCol>
              </a:tblGrid>
              <a:tr h="32596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182F51"/>
                          </a:solidFill>
                          <a:latin typeface="Levenim MT" panose="02010502060101010101" pitchFamily="2" charset="-79"/>
                          <a:cs typeface="Levenim MT" panose="02010502060101010101" pitchFamily="2" charset="-79"/>
                        </a:rPr>
                        <a:t>a) </a:t>
                      </a:r>
                      <a:r>
                        <a:rPr lang="en-US" sz="1100" b="1" i="0" u="none" strike="noStrike" dirty="0">
                          <a:solidFill>
                            <a:srgbClr val="182F51"/>
                          </a:solidFill>
                          <a:effectLst/>
                          <a:latin typeface="Levenim MT" panose="02010502060101010101" pitchFamily="2" charset="-79"/>
                          <a:cs typeface="Levenim MT" panose="02010502060101010101" pitchFamily="2" charset="-79"/>
                        </a:rPr>
                        <a:t>Identification of co-benefits: </a:t>
                      </a:r>
                      <a:r>
                        <a:rPr lang="en-US" sz="1100" b="0" dirty="0">
                          <a:solidFill>
                            <a:srgbClr val="182F51"/>
                          </a:solidFill>
                          <a:latin typeface="Levenim MT" panose="02010502060101010101" pitchFamily="2" charset="-79"/>
                          <a:cs typeface="Levenim MT" panose="02010502060101010101" pitchFamily="2" charset="-79"/>
                        </a:rPr>
                        <a:t>[Describe sustainability and quality co-benefits associated with this opportunity</a:t>
                      </a:r>
                      <a:r>
                        <a:rPr lang="en-US" sz="1400" b="0" dirty="0">
                          <a:solidFill>
                            <a:srgbClr val="182F51"/>
                          </a:solidFill>
                          <a:latin typeface="Levenim MT" panose="02010502060101010101" pitchFamily="2" charset="-79"/>
                          <a:cs typeface="Levenim MT" panose="02010502060101010101"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hMerge="1">
                  <a:txBody>
                    <a:bodyPr/>
                    <a:lstStyle/>
                    <a:p>
                      <a:endParaRPr lang="en-US"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h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4021987895"/>
                  </a:ext>
                </a:extLst>
              </a:tr>
              <a:tr h="325962">
                <a:tc>
                  <a:txBody>
                    <a:bodyPr/>
                    <a:lstStyle/>
                    <a:p>
                      <a:r>
                        <a:rPr lang="en-US" sz="1100" b="1">
                          <a:solidFill>
                            <a:srgbClr val="182F51"/>
                          </a:solidFill>
                          <a:latin typeface="Levenim MT" panose="02010502060101010101" pitchFamily="2" charset="-79"/>
                          <a:cs typeface="Levenim MT" panose="02010502060101010101" pitchFamily="2" charset="-79"/>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Rationale (for any applicable items)</a:t>
                      </a:r>
                      <a:endParaRPr lang="en-CA" sz="1100" b="1">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4066879918"/>
                  </a:ext>
                </a:extLst>
              </a:tr>
              <a:tr h="32596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182F51"/>
                          </a:solidFill>
                          <a:latin typeface="Levenim MT" panose="02010502060101010101" pitchFamily="2" charset="-79"/>
                          <a:cs typeface="Levenim MT" panose="02010502060101010101" pitchFamily="2" charset="-79"/>
                        </a:rPr>
                        <a:t>Sustainable health system principle(s</a:t>
                      </a:r>
                      <a:r>
                        <a:rPr lang="en-US" sz="1100">
                          <a:solidFill>
                            <a:srgbClr val="182F51"/>
                          </a:solidFill>
                          <a:latin typeface="Levenim MT" panose="02010502060101010101" pitchFamily="2" charset="-79"/>
                          <a:cs typeface="Levenim MT" panose="02010502060101010101" pitchFamily="2" charset="-79"/>
                        </a:rPr>
                        <a:t>) applicable to your project</a:t>
                      </a:r>
                      <a:endParaRPr lang="en-CA" sz="1100">
                        <a:solidFill>
                          <a:srgbClr val="182F51"/>
                        </a:solidFill>
                        <a:latin typeface="Levenim MT" panose="02010502060101010101" pitchFamily="2" charset="-79"/>
                        <a:cs typeface="Levenim MT" panose="02010502060101010101" pitchFamily="2" charset="-79"/>
                      </a:endParaRPr>
                    </a:p>
                    <a:p>
                      <a:endParaRPr lang="en-US"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dirty="0">
                          <a:solidFill>
                            <a:srgbClr val="182F51"/>
                          </a:solidFill>
                          <a:latin typeface="Levenim MT" panose="02010502060101010101" pitchFamily="2" charset="-79"/>
                          <a:cs typeface="Levenim MT" panose="02010502060101010101" pitchFamily="2" charset="-79"/>
                        </a:rPr>
                        <a:t>Prevention </a:t>
                      </a:r>
                      <a:r>
                        <a:rPr lang="en-US" sz="1100" dirty="0">
                          <a:solidFill>
                            <a:srgbClr val="182F51"/>
                          </a:solidFill>
                          <a:latin typeface="Levenim MT" panose="02010502060101010101" pitchFamily="2" charset="-79"/>
                          <a:cs typeface="Levenim MT" panose="02010502060101010101" pitchFamily="2" charset="-79"/>
                        </a:rPr>
                        <a:t>(reduce demand for health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1814668494"/>
                  </a:ext>
                </a:extLst>
              </a:tr>
              <a:tr h="325962">
                <a:tc vMerge="1">
                  <a:txBody>
                    <a:bodyPr/>
                    <a:lstStyle/>
                    <a:p>
                      <a:endParaRPr lang="en-US"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dirty="0">
                          <a:solidFill>
                            <a:srgbClr val="182F51"/>
                          </a:solidFill>
                          <a:latin typeface="Levenim MT" panose="02010502060101010101" pitchFamily="2" charset="-79"/>
                          <a:cs typeface="Levenim MT" panose="02010502060101010101" pitchFamily="2" charset="-79"/>
                        </a:rPr>
                        <a:t>Stewardship</a:t>
                      </a:r>
                      <a:r>
                        <a:rPr lang="en-US" sz="1100" dirty="0">
                          <a:solidFill>
                            <a:srgbClr val="182F51"/>
                          </a:solidFill>
                          <a:latin typeface="Levenim MT" panose="02010502060101010101" pitchFamily="2" charset="-79"/>
                          <a:cs typeface="Levenim MT" panose="02010502060101010101" pitchFamily="2" charset="-79"/>
                        </a:rPr>
                        <a:t> (match supply of health services to demand)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3581506860"/>
                  </a:ext>
                </a:extLst>
              </a:tr>
              <a:tr h="375080">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dirty="0">
                          <a:solidFill>
                            <a:srgbClr val="182F51"/>
                          </a:solidFill>
                          <a:latin typeface="Levenim MT" panose="02010502060101010101" pitchFamily="2" charset="-79"/>
                          <a:cs typeface="Levenim MT" panose="02010502060101010101" pitchFamily="2" charset="-79"/>
                        </a:rPr>
                        <a:t>Decarbonization</a:t>
                      </a:r>
                      <a:r>
                        <a:rPr lang="en-US" sz="1100" dirty="0">
                          <a:solidFill>
                            <a:srgbClr val="182F51"/>
                          </a:solidFill>
                          <a:latin typeface="Levenim MT" panose="02010502060101010101" pitchFamily="2" charset="-79"/>
                          <a:cs typeface="Levenim MT" panose="02010502060101010101" pitchFamily="2" charset="-79"/>
                        </a:rPr>
                        <a:t> (reduce emissions, or other form of pollutant, from supply of health service)</a:t>
                      </a:r>
                      <a:endParaRPr lang="en-CA" sz="1100" dirty="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4240584248"/>
                  </a:ext>
                </a:extLst>
              </a:tr>
              <a:tr h="325962">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182F51"/>
                          </a:solidFill>
                          <a:latin typeface="Levenim MT" panose="02010502060101010101" pitchFamily="2" charset="-79"/>
                          <a:cs typeface="Levenim MT" panose="02010502060101010101" pitchFamily="2" charset="-79"/>
                        </a:rPr>
                        <a:t>Quality co-benefits/dimensions </a:t>
                      </a:r>
                      <a:r>
                        <a:rPr lang="en-US" sz="1100">
                          <a:solidFill>
                            <a:srgbClr val="182F51"/>
                          </a:solidFill>
                          <a:latin typeface="Levenim MT" panose="02010502060101010101" pitchFamily="2" charset="-79"/>
                          <a:cs typeface="Levenim MT" panose="02010502060101010101" pitchFamily="2" charset="-79"/>
                        </a:rPr>
                        <a:t>applicable to your project:</a:t>
                      </a:r>
                      <a:endParaRPr lang="en-US" sz="1100">
                        <a:solidFill>
                          <a:srgbClr val="182F51"/>
                        </a:solidFill>
                        <a:latin typeface="Levenim MT" panose="02010502060101010101" pitchFamily="2" charset="-79"/>
                        <a:ea typeface="Inter Light" panose="02000503000000020004" pitchFamily="2" charset="0"/>
                        <a:cs typeface="Levenim MT" panose="02010502060101010101" pitchFamily="2" charset="-79"/>
                      </a:endParaRPr>
                    </a:p>
                    <a:p>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Safety</a:t>
                      </a:r>
                      <a:endParaRPr lang="en-CA" sz="1100" b="1">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1093733207"/>
                  </a:ext>
                </a:extLst>
              </a:tr>
              <a:tr h="325962">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Effectiveness</a:t>
                      </a:r>
                      <a:endParaRPr lang="en-CA" sz="1100" b="1">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2289995478"/>
                  </a:ext>
                </a:extLst>
              </a:tr>
              <a:tr h="325962">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Patient-centeredness</a:t>
                      </a:r>
                      <a:endParaRPr lang="en-CA" sz="1100" b="1">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endParaRPr lang="en-CA" sz="1100" dirty="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4082063316"/>
                  </a:ext>
                </a:extLst>
              </a:tr>
              <a:tr h="325962">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a:solidFill>
                            <a:srgbClr val="182F51"/>
                          </a:solidFill>
                          <a:latin typeface="Levenim MT" panose="02010502060101010101" pitchFamily="2" charset="-79"/>
                          <a:cs typeface="Levenim MT" panose="02010502060101010101" pitchFamily="2" charset="-79"/>
                        </a:rPr>
                        <a:t>Efficiency</a:t>
                      </a:r>
                      <a:endParaRPr lang="en-CA" sz="1100" b="1">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2781927717"/>
                  </a:ext>
                </a:extLst>
              </a:tr>
              <a:tr h="325962">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dirty="0">
                          <a:solidFill>
                            <a:srgbClr val="182F51"/>
                          </a:solidFill>
                          <a:latin typeface="Levenim MT" panose="02010502060101010101" pitchFamily="2" charset="-79"/>
                          <a:cs typeface="Levenim MT" panose="02010502060101010101" pitchFamily="2" charset="-79"/>
                        </a:rPr>
                        <a:t>Timeliness</a:t>
                      </a:r>
                      <a:endParaRPr lang="en-CA" sz="1100" b="1" dirty="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endParaRPr lang="en-CA" sz="110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1740304672"/>
                  </a:ext>
                </a:extLst>
              </a:tr>
              <a:tr h="325962">
                <a:tc vMerge="1">
                  <a:txBody>
                    <a:bodyPr/>
                    <a:lstStyle/>
                    <a:p>
                      <a:endParaRPr lang="en-CA" sz="1100">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r>
                        <a:rPr lang="en-US" sz="1100" b="1" dirty="0">
                          <a:solidFill>
                            <a:srgbClr val="182F51"/>
                          </a:solidFill>
                          <a:latin typeface="Levenim MT" panose="02010502060101010101" pitchFamily="2" charset="-79"/>
                          <a:cs typeface="Levenim MT" panose="02010502060101010101" pitchFamily="2" charset="-79"/>
                        </a:rPr>
                        <a:t>Equity</a:t>
                      </a:r>
                      <a:endParaRPr lang="en-CA" sz="1100" b="1" dirty="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tc>
                  <a:txBody>
                    <a:bodyPr/>
                    <a:lstStyle/>
                    <a:p>
                      <a:endParaRPr lang="en-CA" sz="1100" dirty="0">
                        <a:solidFill>
                          <a:srgbClr val="182F51"/>
                        </a:solidFill>
                        <a:latin typeface="Levenim MT" panose="02010502060101010101" pitchFamily="2" charset="-79"/>
                        <a:cs typeface="Levenim MT" panose="02010502060101010101"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8F0"/>
                    </a:solidFill>
                  </a:tcPr>
                </a:tc>
                <a:extLst>
                  <a:ext uri="{0D108BD9-81ED-4DB2-BD59-A6C34878D82A}">
                    <a16:rowId xmlns:a16="http://schemas.microsoft.com/office/drawing/2014/main" val="1258825171"/>
                  </a:ext>
                </a:extLst>
              </a:tr>
            </a:tbl>
          </a:graphicData>
        </a:graphic>
      </p:graphicFrame>
      <p:pic>
        <p:nvPicPr>
          <p:cNvPr id="4" name="Picture 3">
            <a:extLst>
              <a:ext uri="{FF2B5EF4-FFF2-40B4-BE49-F238E27FC236}">
                <a16:creationId xmlns:a16="http://schemas.microsoft.com/office/drawing/2014/main" id="{30A80918-28F6-DF17-E852-A704BE157D4B}"/>
              </a:ext>
            </a:extLst>
          </p:cNvPr>
          <p:cNvPicPr>
            <a:picLocks noChangeAspect="1"/>
          </p:cNvPicPr>
          <p:nvPr/>
        </p:nvPicPr>
        <p:blipFill>
          <a:blip r:embed="rId6"/>
          <a:stretch>
            <a:fillRect/>
          </a:stretch>
        </p:blipFill>
        <p:spPr>
          <a:xfrm>
            <a:off x="9966427" y="137384"/>
            <a:ext cx="1930499" cy="419122"/>
          </a:xfrm>
          <a:prstGeom prst="rect">
            <a:avLst/>
          </a:prstGeom>
        </p:spPr>
      </p:pic>
      <p:sp>
        <p:nvSpPr>
          <p:cNvPr id="15" name="TextBox 14">
            <a:extLst>
              <a:ext uri="{FF2B5EF4-FFF2-40B4-BE49-F238E27FC236}">
                <a16:creationId xmlns:a16="http://schemas.microsoft.com/office/drawing/2014/main" id="{56ED2140-F848-254E-D893-FECAC8C64F1F}"/>
              </a:ext>
            </a:extLst>
          </p:cNvPr>
          <p:cNvSpPr txBox="1"/>
          <p:nvPr/>
        </p:nvSpPr>
        <p:spPr>
          <a:xfrm>
            <a:off x="9966427" y="572238"/>
            <a:ext cx="1930499" cy="646331"/>
          </a:xfrm>
          <a:prstGeom prst="rect">
            <a:avLst/>
          </a:prstGeom>
          <a:solidFill>
            <a:schemeClr val="accent6">
              <a:lumMod val="20000"/>
              <a:lumOff val="80000"/>
            </a:schemeClr>
          </a:solidFill>
        </p:spPr>
        <p:txBody>
          <a:bodyPr wrap="square">
            <a:spAutoFit/>
          </a:bodyPr>
          <a:lstStyle/>
          <a:p>
            <a:r>
              <a:rPr lang="en-US" sz="900" b="0" i="0" dirty="0">
                <a:solidFill>
                  <a:srgbClr val="070500"/>
                </a:solidFill>
                <a:effectLst/>
                <a:latin typeface="Century Gothic" panose="020B0502020202020204" pitchFamily="34" charset="0"/>
              </a:rPr>
              <a:t>Complete </a:t>
            </a:r>
            <a:r>
              <a:rPr lang="en-US" sz="900" dirty="0">
                <a:solidFill>
                  <a:srgbClr val="070500"/>
                </a:solidFill>
                <a:latin typeface="Century Gothic" panose="020B0502020202020204" pitchFamily="34" charset="0"/>
              </a:rPr>
              <a:t>Step 1, to </a:t>
            </a:r>
            <a:r>
              <a:rPr lang="en-US" sz="900" b="0" i="0" dirty="0">
                <a:solidFill>
                  <a:srgbClr val="070500"/>
                </a:solidFill>
                <a:effectLst/>
                <a:latin typeface="Century Gothic" panose="020B0502020202020204" pitchFamily="34" charset="0"/>
              </a:rPr>
              <a:t>determine which sustainable healthcare principles apply to your project. </a:t>
            </a:r>
            <a:endParaRPr lang="en-CA" sz="900" dirty="0">
              <a:latin typeface="Century Gothic" panose="020B0502020202020204" pitchFamily="34" charset="0"/>
            </a:endParaRPr>
          </a:p>
        </p:txBody>
      </p:sp>
    </p:spTree>
    <p:extLst>
      <p:ext uri="{BB962C8B-B14F-4D97-AF65-F5344CB8AC3E}">
        <p14:creationId xmlns:p14="http://schemas.microsoft.com/office/powerpoint/2010/main" val="172732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E6B610D-3399-0364-9782-C62D7916890F}"/>
              </a:ext>
            </a:extLst>
          </p:cNvPr>
          <p:cNvSpPr/>
          <p:nvPr/>
        </p:nvSpPr>
        <p:spPr>
          <a:xfrm>
            <a:off x="370609" y="2320962"/>
            <a:ext cx="11477402" cy="2919254"/>
          </a:xfrm>
          <a:prstGeom prst="roundRect">
            <a:avLst/>
          </a:prstGeom>
          <a:solidFill>
            <a:srgbClr val="FBF8F0"/>
          </a:solidFill>
          <a:ln w="57150">
            <a:solidFill>
              <a:srgbClr val="182F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1">
              <a:lnSpc>
                <a:spcPct val="107000"/>
              </a:lnSpc>
              <a:spcAft>
                <a:spcPts val="800"/>
              </a:spcAft>
              <a:tabLst>
                <a:tab pos="457200" algn="l"/>
              </a:tabLst>
            </a:pPr>
            <a:r>
              <a:rPr lang="en-US" sz="1200" dirty="0">
                <a:solidFill>
                  <a:srgbClr val="182F51"/>
                </a:solidFill>
                <a:latin typeface="Levenim MT"/>
                <a:ea typeface="Inter Light" panose="02000503000000020004" pitchFamily="2" charset="0"/>
                <a:cs typeface="Levenim MT"/>
              </a:rPr>
              <a:t>[b) Provide background information that justifies the need to act: [Add text here]</a:t>
            </a:r>
          </a:p>
        </p:txBody>
      </p:sp>
      <p:grpSp>
        <p:nvGrpSpPr>
          <p:cNvPr id="6" name="Group 5">
            <a:extLst>
              <a:ext uri="{FF2B5EF4-FFF2-40B4-BE49-F238E27FC236}">
                <a16:creationId xmlns:a16="http://schemas.microsoft.com/office/drawing/2014/main" id="{C3874E30-3ED2-45F4-B61E-630863C06527}"/>
              </a:ext>
            </a:extLst>
          </p:cNvPr>
          <p:cNvGrpSpPr/>
          <p:nvPr/>
        </p:nvGrpSpPr>
        <p:grpSpPr>
          <a:xfrm>
            <a:off x="-27709" y="3083"/>
            <a:ext cx="12219709" cy="6854918"/>
            <a:chOff x="-27709" y="3083"/>
            <a:chExt cx="12219709" cy="6854918"/>
          </a:xfrm>
        </p:grpSpPr>
        <p:sp>
          <p:nvSpPr>
            <p:cNvPr id="7" name="Rectangle: Single Corner Rounded 6">
              <a:extLst>
                <a:ext uri="{FF2B5EF4-FFF2-40B4-BE49-F238E27FC236}">
                  <a16:creationId xmlns:a16="http://schemas.microsoft.com/office/drawing/2014/main" id="{B1527CA3-3C62-4E78-ACD7-D15C9FB48883}"/>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8" name="TextBox 7">
              <a:extLst>
                <a:ext uri="{FF2B5EF4-FFF2-40B4-BE49-F238E27FC236}">
                  <a16:creationId xmlns:a16="http://schemas.microsoft.com/office/drawing/2014/main" id="{F5B1E7CF-39DD-4276-988C-26D58918FD4C}"/>
                </a:ext>
              </a:extLst>
            </p:cNvPr>
            <p:cNvSpPr txBox="1"/>
            <p:nvPr/>
          </p:nvSpPr>
          <p:spPr>
            <a:xfrm>
              <a:off x="837619" y="423329"/>
              <a:ext cx="10859234"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Problem/Opportunity Statement</a:t>
              </a:r>
              <a:endParaRPr lang="en-CA" sz="2800" dirty="0">
                <a:solidFill>
                  <a:schemeClr val="bg1"/>
                </a:solidFill>
                <a:latin typeface="Century Gothic" panose="020B0502020202020204" pitchFamily="34" charset="0"/>
              </a:endParaRPr>
            </a:p>
          </p:txBody>
        </p:sp>
        <p:pic>
          <p:nvPicPr>
            <p:cNvPr id="9" name="Picture 8">
              <a:extLst>
                <a:ext uri="{FF2B5EF4-FFF2-40B4-BE49-F238E27FC236}">
                  <a16:creationId xmlns:a16="http://schemas.microsoft.com/office/drawing/2014/main" id="{75C64DD5-0ADE-404B-AEC3-ED5B729DFF88}"/>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0" name="Picture 9">
              <a:extLst>
                <a:ext uri="{FF2B5EF4-FFF2-40B4-BE49-F238E27FC236}">
                  <a16:creationId xmlns:a16="http://schemas.microsoft.com/office/drawing/2014/main" id="{999378D1-A6EE-4ED4-9087-B1090BE7711B}"/>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11" name="Flowchart: Terminator 10">
              <a:extLst>
                <a:ext uri="{FF2B5EF4-FFF2-40B4-BE49-F238E27FC236}">
                  <a16:creationId xmlns:a16="http://schemas.microsoft.com/office/drawing/2014/main" id="{2469D0F5-6E22-4D0D-80F2-FFA63C00ADC5}"/>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cs typeface="Levenim MT" panose="02010502060101010101" pitchFamily="2" charset="-79"/>
              </a:endParaRPr>
            </a:p>
          </p:txBody>
        </p:sp>
      </p:grpSp>
      <p:sp>
        <p:nvSpPr>
          <p:cNvPr id="13" name="TextBox 12">
            <a:extLst>
              <a:ext uri="{FF2B5EF4-FFF2-40B4-BE49-F238E27FC236}">
                <a16:creationId xmlns:a16="http://schemas.microsoft.com/office/drawing/2014/main" id="{994AF852-75E4-45B0-A6F2-6F2D3600E070}"/>
              </a:ext>
            </a:extLst>
          </p:cNvPr>
          <p:cNvSpPr txBox="1"/>
          <p:nvPr/>
        </p:nvSpPr>
        <p:spPr>
          <a:xfrm>
            <a:off x="519238" y="1340709"/>
            <a:ext cx="10970496" cy="396199"/>
          </a:xfrm>
          <a:prstGeom prst="rect">
            <a:avLst/>
          </a:prstGeom>
          <a:noFill/>
        </p:spPr>
        <p:txBody>
          <a:bodyPr wrap="square" rtlCol="0">
            <a:spAutoFit/>
          </a:bodyPr>
          <a:lstStyle/>
          <a:p>
            <a:pPr lvl="0" indent="12700">
              <a:lnSpc>
                <a:spcPct val="107000"/>
              </a:lnSpc>
              <a:spcAft>
                <a:spcPts val="800"/>
              </a:spcAft>
              <a:tabLst>
                <a:tab pos="0" algn="l"/>
              </a:tabLst>
            </a:pPr>
            <a:r>
              <a:rPr lang="en-US" sz="2000">
                <a:solidFill>
                  <a:srgbClr val="182F51"/>
                </a:solidFill>
                <a:effectLst/>
                <a:latin typeface="Century Gothic" panose="020B0502020202020204" pitchFamily="34" charset="0"/>
                <a:ea typeface="Times New Roman" panose="02020603050405020304" pitchFamily="18" charset="0"/>
                <a:cs typeface="Times New Roman" panose="02020603050405020304" pitchFamily="18" charset="0"/>
              </a:rPr>
              <a:t>Briefly state the problem you want to solve or the opportunity you want to realize.</a:t>
            </a:r>
            <a:endParaRPr lang="en-CA" sz="2000">
              <a:solidFill>
                <a:srgbClr val="182F5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E86229D9-6F4B-4A06-BA9E-0020DD0262D2}"/>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3</a:t>
            </a:r>
            <a:endParaRPr lang="en-CA" sz="1600">
              <a:latin typeface="Inter Light" panose="02000503000000020004" pitchFamily="2"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1367FC9A-572E-2633-A469-606B42173B4E}"/>
              </a:ext>
            </a:extLst>
          </p:cNvPr>
          <p:cNvSpPr>
            <a:spLocks noGrp="1"/>
          </p:cNvSpPr>
          <p:nvPr>
            <p:ph type="sldNum" sz="quarter" idx="12"/>
          </p:nvPr>
        </p:nvSpPr>
        <p:spPr>
          <a:xfrm>
            <a:off x="8243248" y="6356350"/>
            <a:ext cx="3110552" cy="365125"/>
          </a:xfrm>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8</a:t>
            </a:fld>
            <a:endParaRPr lang="en-CA"/>
          </a:p>
        </p:txBody>
      </p:sp>
    </p:spTree>
    <p:extLst>
      <p:ext uri="{BB962C8B-B14F-4D97-AF65-F5344CB8AC3E}">
        <p14:creationId xmlns:p14="http://schemas.microsoft.com/office/powerpoint/2010/main" val="399064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D7E67-8B99-B1B8-AD76-40AC7DEABA85}"/>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4C0E20C6-51B5-990E-4D11-8334D40D7803}"/>
              </a:ext>
            </a:extLst>
          </p:cNvPr>
          <p:cNvGrpSpPr/>
          <p:nvPr/>
        </p:nvGrpSpPr>
        <p:grpSpPr>
          <a:xfrm>
            <a:off x="-27709" y="3083"/>
            <a:ext cx="12219709" cy="6854918"/>
            <a:chOff x="-27709" y="3083"/>
            <a:chExt cx="12219709" cy="6854918"/>
          </a:xfrm>
        </p:grpSpPr>
        <p:sp>
          <p:nvSpPr>
            <p:cNvPr id="2" name="Rectangle: Single Corner Rounded 1">
              <a:extLst>
                <a:ext uri="{FF2B5EF4-FFF2-40B4-BE49-F238E27FC236}">
                  <a16:creationId xmlns:a16="http://schemas.microsoft.com/office/drawing/2014/main" id="{AECC06ED-F002-EED6-1913-0C427C45018B}"/>
                </a:ext>
              </a:extLst>
            </p:cNvPr>
            <p:cNvSpPr/>
            <p:nvPr/>
          </p:nvSpPr>
          <p:spPr>
            <a:xfrm flipV="1">
              <a:off x="-27709" y="3083"/>
              <a:ext cx="9781309" cy="1174547"/>
            </a:xfrm>
            <a:prstGeom prst="round1Rect">
              <a:avLst>
                <a:gd name="adj" fmla="val 50000"/>
              </a:avLst>
            </a:prstGeom>
            <a:solidFill>
              <a:srgbClr val="18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3" name="TextBox 2">
              <a:extLst>
                <a:ext uri="{FF2B5EF4-FFF2-40B4-BE49-F238E27FC236}">
                  <a16:creationId xmlns:a16="http://schemas.microsoft.com/office/drawing/2014/main" id="{7E5D78E4-42D1-4846-91C6-132A2CE03E4B}"/>
                </a:ext>
              </a:extLst>
            </p:cNvPr>
            <p:cNvSpPr txBox="1"/>
            <p:nvPr/>
          </p:nvSpPr>
          <p:spPr>
            <a:xfrm>
              <a:off x="837619" y="423329"/>
              <a:ext cx="10859234" cy="523220"/>
            </a:xfrm>
            <a:prstGeom prst="rect">
              <a:avLst/>
            </a:prstGeom>
            <a:noFill/>
          </p:spPr>
          <p:txBody>
            <a:bodyPr wrap="square" rtlCol="0">
              <a:spAutoFit/>
            </a:bodyPr>
            <a:lstStyle/>
            <a:p>
              <a:r>
                <a:rPr lang="en-US" sz="2800">
                  <a:solidFill>
                    <a:schemeClr val="bg1"/>
                  </a:solidFill>
                  <a:latin typeface="Century Gothic" panose="020B0502020202020204" pitchFamily="34" charset="0"/>
                </a:rPr>
                <a:t>Problem/Opportunity Statement</a:t>
              </a:r>
              <a:endParaRPr lang="en-CA" sz="280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9A61DBB2-61C9-6116-5BFB-AD4A840F298B}"/>
                </a:ext>
              </a:extLst>
            </p:cNvPr>
            <p:cNvPicPr>
              <a:picLocks noChangeAspect="1"/>
            </p:cNvPicPr>
            <p:nvPr/>
          </p:nvPicPr>
          <p:blipFill rotWithShape="1">
            <a:blip r:embed="rId3">
              <a:extLst>
                <a:ext uri="{28A0092B-C50C-407E-A947-70E740481C1C}">
                  <a14:useLocalDpi xmlns:a14="http://schemas.microsoft.com/office/drawing/2010/main" val="0"/>
                </a:ext>
              </a:extLst>
            </a:blip>
            <a:srcRect t="-1" b="50000"/>
            <a:stretch/>
          </p:blipFill>
          <p:spPr>
            <a:xfrm>
              <a:off x="0" y="6295293"/>
              <a:ext cx="12192000" cy="562708"/>
            </a:xfrm>
            <a:prstGeom prst="rect">
              <a:avLst/>
            </a:prstGeom>
          </p:spPr>
        </p:pic>
        <p:pic>
          <p:nvPicPr>
            <p:cNvPr id="16" name="Picture 15">
              <a:extLst>
                <a:ext uri="{FF2B5EF4-FFF2-40B4-BE49-F238E27FC236}">
                  <a16:creationId xmlns:a16="http://schemas.microsoft.com/office/drawing/2014/main" id="{6FF30C85-FD44-EFEB-8657-9FABFF9B408E}"/>
                </a:ext>
              </a:extLst>
            </p:cNvPr>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72364" y="199246"/>
              <a:ext cx="465182" cy="547685"/>
            </a:xfrm>
            <a:prstGeom prst="rect">
              <a:avLst/>
            </a:prstGeom>
          </p:spPr>
        </p:pic>
        <p:sp>
          <p:nvSpPr>
            <p:cNvPr id="22" name="Flowchart: Terminator 21">
              <a:extLst>
                <a:ext uri="{FF2B5EF4-FFF2-40B4-BE49-F238E27FC236}">
                  <a16:creationId xmlns:a16="http://schemas.microsoft.com/office/drawing/2014/main" id="{9CE3E741-671A-CDC9-D499-D754E72A317E}"/>
                </a:ext>
              </a:extLst>
            </p:cNvPr>
            <p:cNvSpPr/>
            <p:nvPr/>
          </p:nvSpPr>
          <p:spPr>
            <a:xfrm>
              <a:off x="172364" y="6381821"/>
              <a:ext cx="1534516" cy="389651"/>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Inter Light" panose="02000503000000020004" pitchFamily="2" charset="0"/>
                  <a:cs typeface="Levenim MT" panose="02010502060101010101" pitchFamily="2" charset="-79"/>
                  <a:hlinkClick r:id="rId5" action="ppaction://hlinksldjump">
                    <a:extLst>
                      <a:ext uri="{A12FA001-AC4F-418D-AE19-62706E023703}">
                        <ahyp:hlinkClr xmlns:ahyp="http://schemas.microsoft.com/office/drawing/2018/hyperlinkcolor" val="tx"/>
                      </a:ext>
                    </a:extLst>
                  </a:hlinkClick>
                </a:rPr>
                <a:t>Navigation</a:t>
              </a:r>
              <a:endParaRPr lang="en-CA" sz="1400">
                <a:solidFill>
                  <a:schemeClr val="bg1"/>
                </a:solidFill>
                <a:latin typeface="Century Gothic" panose="020B0502020202020204" pitchFamily="34" charset="0"/>
                <a:ea typeface="Inter Light" panose="02000503000000020004" pitchFamily="2" charset="0"/>
                <a:cs typeface="Levenim MT" panose="02010502060101010101" pitchFamily="2" charset="-79"/>
              </a:endParaRPr>
            </a:p>
          </p:txBody>
        </p:sp>
      </p:grpSp>
      <p:sp>
        <p:nvSpPr>
          <p:cNvPr id="8" name="Slide Number Placeholder 7">
            <a:extLst>
              <a:ext uri="{FF2B5EF4-FFF2-40B4-BE49-F238E27FC236}">
                <a16:creationId xmlns:a16="http://schemas.microsoft.com/office/drawing/2014/main" id="{5946B401-818D-8969-1D7C-7B6D7FFEF9A6}"/>
              </a:ext>
            </a:extLst>
          </p:cNvPr>
          <p:cNvSpPr>
            <a:spLocks noGrp="1"/>
          </p:cNvSpPr>
          <p:nvPr>
            <p:ph type="sldNum" sz="quarter" idx="12"/>
          </p:nvPr>
        </p:nvSpPr>
        <p:spPr/>
        <p:txBody>
          <a:bodyPr/>
          <a:lstStyle/>
          <a:p>
            <a:r>
              <a:rPr lang="en-US">
                <a:solidFill>
                  <a:schemeClr val="bg1"/>
                </a:solidFill>
                <a:latin typeface="Levenim MT" panose="02010502060101010101" pitchFamily="2" charset="-79"/>
                <a:ea typeface="Inter Light" panose="02000503000000020004" pitchFamily="2" charset="0"/>
                <a:cs typeface="Levenim MT" panose="02010502060101010101" pitchFamily="2" charset="-79"/>
              </a:rPr>
              <a:t>CASCADES Project Charter | Page </a:t>
            </a:r>
            <a:fld id="{78CEFE05-299E-4899-801E-FF378C1AE470}" type="slidenum">
              <a:rPr lang="en-CA" smtClean="0"/>
              <a:pPr/>
              <a:t>9</a:t>
            </a:fld>
            <a:endParaRPr lang="en-CA"/>
          </a:p>
        </p:txBody>
      </p:sp>
      <p:sp>
        <p:nvSpPr>
          <p:cNvPr id="39" name="TextBox 38">
            <a:extLst>
              <a:ext uri="{FF2B5EF4-FFF2-40B4-BE49-F238E27FC236}">
                <a16:creationId xmlns:a16="http://schemas.microsoft.com/office/drawing/2014/main" id="{27CCA052-1AA7-0677-F732-09F59CA7B03A}"/>
              </a:ext>
            </a:extLst>
          </p:cNvPr>
          <p:cNvSpPr txBox="1"/>
          <p:nvPr/>
        </p:nvSpPr>
        <p:spPr>
          <a:xfrm>
            <a:off x="564522" y="1340709"/>
            <a:ext cx="10970496" cy="402739"/>
          </a:xfrm>
          <a:prstGeom prst="rect">
            <a:avLst/>
          </a:prstGeom>
          <a:noFill/>
        </p:spPr>
        <p:txBody>
          <a:bodyPr wrap="square" lIns="91440" tIns="45720" rIns="91440" bIns="45720" rtlCol="0" anchor="t">
            <a:spAutoFit/>
          </a:bodyPr>
          <a:lstStyle/>
          <a:p>
            <a:pPr indent="12700">
              <a:lnSpc>
                <a:spcPct val="107000"/>
              </a:lnSpc>
              <a:spcAft>
                <a:spcPts val="800"/>
              </a:spcAft>
              <a:tabLst>
                <a:tab pos="0" algn="l"/>
              </a:tabLst>
            </a:pPr>
            <a:r>
              <a:rPr lang="en-US" sz="2000" dirty="0">
                <a:solidFill>
                  <a:srgbClr val="182F51"/>
                </a:solidFill>
                <a:effectLst/>
                <a:latin typeface="Century Gothic" panose="020B0502020202020204" pitchFamily="34" charset="0"/>
                <a:ea typeface="Times New Roman" panose="02020603050405020304" pitchFamily="18" charset="0"/>
                <a:cs typeface="Times New Roman"/>
              </a:rPr>
              <a:t>Tool: </a:t>
            </a:r>
            <a:r>
              <a:rPr lang="en-US" sz="2000" dirty="0">
                <a:solidFill>
                  <a:srgbClr val="182F51"/>
                </a:solidFill>
                <a:latin typeface="Century Gothic" panose="020B0502020202020204" pitchFamily="34" charset="0"/>
                <a:cs typeface="Times New Roman"/>
              </a:rPr>
              <a:t>5W2H Method (What, Why, Where, Who, When, How and How often?)</a:t>
            </a:r>
            <a:endParaRPr lang="en-CA" sz="2000" dirty="0">
              <a:solidFill>
                <a:srgbClr val="182F51"/>
              </a:solidFill>
              <a:latin typeface="Century Gothic" panose="020B0502020202020204" pitchFamily="34" charset="0"/>
              <a:cs typeface="Times New Roman"/>
            </a:endParaRPr>
          </a:p>
        </p:txBody>
      </p:sp>
      <p:sp>
        <p:nvSpPr>
          <p:cNvPr id="40" name="Oval 39">
            <a:extLst>
              <a:ext uri="{FF2B5EF4-FFF2-40B4-BE49-F238E27FC236}">
                <a16:creationId xmlns:a16="http://schemas.microsoft.com/office/drawing/2014/main" id="{E72B33A9-405D-5BA9-9547-C51B3A94213E}"/>
              </a:ext>
            </a:extLst>
          </p:cNvPr>
          <p:cNvSpPr/>
          <p:nvPr/>
        </p:nvSpPr>
        <p:spPr>
          <a:xfrm>
            <a:off x="172363" y="1340709"/>
            <a:ext cx="392159" cy="392159"/>
          </a:xfrm>
          <a:prstGeom prst="ellipse">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Inter Light" panose="02000503000000020004" pitchFamily="2" charset="0"/>
                <a:ea typeface="Inter Light" panose="02000503000000020004" pitchFamily="2" charset="0"/>
              </a:rPr>
              <a:t>3</a:t>
            </a:r>
            <a:endParaRPr lang="en-CA" sz="1600">
              <a:latin typeface="Inter Light" panose="02000503000000020004" pitchFamily="2" charset="0"/>
              <a:ea typeface="Inter Light" panose="02000503000000020004" pitchFamily="2" charset="0"/>
            </a:endParaRPr>
          </a:p>
        </p:txBody>
      </p:sp>
      <p:graphicFrame>
        <p:nvGraphicFramePr>
          <p:cNvPr id="13" name="Table 12">
            <a:extLst>
              <a:ext uri="{FF2B5EF4-FFF2-40B4-BE49-F238E27FC236}">
                <a16:creationId xmlns:a16="http://schemas.microsoft.com/office/drawing/2014/main" id="{EA3CBA4B-6B75-F172-87B4-08A8D752ACA2}"/>
              </a:ext>
            </a:extLst>
          </p:cNvPr>
          <p:cNvGraphicFramePr>
            <a:graphicFrameLocks noGrp="1"/>
          </p:cNvGraphicFramePr>
          <p:nvPr>
            <p:extLst>
              <p:ext uri="{D42A27DB-BD31-4B8C-83A1-F6EECF244321}">
                <p14:modId xmlns:p14="http://schemas.microsoft.com/office/powerpoint/2010/main" val="521117781"/>
              </p:ext>
            </p:extLst>
          </p:nvPr>
        </p:nvGraphicFramePr>
        <p:xfrm>
          <a:off x="3281680" y="2588159"/>
          <a:ext cx="8344053" cy="2595880"/>
        </p:xfrm>
        <a:graphic>
          <a:graphicData uri="http://schemas.openxmlformats.org/drawingml/2006/table">
            <a:tbl>
              <a:tblPr firstRow="1" bandRow="1">
                <a:tableStyleId>{5940675A-B579-460E-94D1-54222C63F5DA}</a:tableStyleId>
              </a:tblPr>
              <a:tblGrid>
                <a:gridCol w="1303758">
                  <a:extLst>
                    <a:ext uri="{9D8B030D-6E8A-4147-A177-3AD203B41FA5}">
                      <a16:colId xmlns:a16="http://schemas.microsoft.com/office/drawing/2014/main" val="2622082935"/>
                    </a:ext>
                  </a:extLst>
                </a:gridCol>
                <a:gridCol w="7040295">
                  <a:extLst>
                    <a:ext uri="{9D8B030D-6E8A-4147-A177-3AD203B41FA5}">
                      <a16:colId xmlns:a16="http://schemas.microsoft.com/office/drawing/2014/main" val="3550509841"/>
                    </a:ext>
                  </a:extLst>
                </a:gridCol>
              </a:tblGrid>
              <a:tr h="370840">
                <a:tc>
                  <a:txBody>
                    <a:bodyPr/>
                    <a:lstStyle/>
                    <a:p>
                      <a:r>
                        <a:rPr lang="en-US" sz="1600" b="1">
                          <a:solidFill>
                            <a:srgbClr val="182F51"/>
                          </a:solidFill>
                          <a:latin typeface="Levenim MT" panose="02010502060101010101" pitchFamily="2" charset="-79"/>
                          <a:cs typeface="Levenim MT" panose="02010502060101010101" pitchFamily="2" charset="-79"/>
                        </a:rPr>
                        <a:t>What?</a:t>
                      </a:r>
                      <a:endParaRPr lang="en-CA" sz="1600" b="1">
                        <a:solidFill>
                          <a:srgbClr val="182F51"/>
                        </a:solidFill>
                        <a:latin typeface="Levenim MT" panose="02010502060101010101" pitchFamily="2" charset="-79"/>
                        <a:cs typeface="Levenim MT" panose="02010502060101010101" pitchFamily="2" charset="-79"/>
                      </a:endParaRPr>
                    </a:p>
                  </a:txBody>
                  <a:tcPr>
                    <a:solidFill>
                      <a:srgbClr val="FBF8F0"/>
                    </a:solidFill>
                  </a:tcPr>
                </a:tc>
                <a:tc>
                  <a:txBody>
                    <a:bodyPr/>
                    <a:lstStyle/>
                    <a:p>
                      <a:r>
                        <a:rPr lang="en-US" sz="1600">
                          <a:solidFill>
                            <a:srgbClr val="182F51"/>
                          </a:solidFill>
                          <a:latin typeface="Levenim MT" panose="02010502060101010101" pitchFamily="2" charset="-79"/>
                          <a:cs typeface="Levenim MT" panose="02010502060101010101" pitchFamily="2" charset="-79"/>
                        </a:rPr>
                        <a:t>What is the problem or opportunity that needs to be addressed?</a:t>
                      </a:r>
                      <a:endParaRPr lang="en-CA" sz="1600">
                        <a:solidFill>
                          <a:srgbClr val="182F51"/>
                        </a:solidFill>
                        <a:latin typeface="Levenim MT" panose="02010502060101010101" pitchFamily="2" charset="-79"/>
                        <a:cs typeface="Levenim MT" panose="02010502060101010101" pitchFamily="2" charset="-79"/>
                      </a:endParaRPr>
                    </a:p>
                  </a:txBody>
                  <a:tcPr>
                    <a:solidFill>
                      <a:srgbClr val="FBF8F0"/>
                    </a:solidFill>
                  </a:tcPr>
                </a:tc>
                <a:extLst>
                  <a:ext uri="{0D108BD9-81ED-4DB2-BD59-A6C34878D82A}">
                    <a16:rowId xmlns:a16="http://schemas.microsoft.com/office/drawing/2014/main" val="1399436107"/>
                  </a:ext>
                </a:extLst>
              </a:tr>
              <a:tr h="370840">
                <a:tc>
                  <a:txBody>
                    <a:bodyPr/>
                    <a:lstStyle/>
                    <a:p>
                      <a:r>
                        <a:rPr lang="en-US" sz="1600" b="1">
                          <a:solidFill>
                            <a:srgbClr val="182F51"/>
                          </a:solidFill>
                          <a:latin typeface="Levenim MT" panose="02010502060101010101" pitchFamily="2" charset="-79"/>
                          <a:cs typeface="Levenim MT" panose="02010502060101010101" pitchFamily="2" charset="-79"/>
                        </a:rPr>
                        <a:t>Why?</a:t>
                      </a:r>
                      <a:endParaRPr lang="en-CA" sz="1600" b="1">
                        <a:solidFill>
                          <a:srgbClr val="182F51"/>
                        </a:solidFill>
                        <a:latin typeface="Levenim MT" panose="02010502060101010101" pitchFamily="2" charset="-79"/>
                        <a:cs typeface="Levenim MT" panose="02010502060101010101" pitchFamily="2" charset="-79"/>
                      </a:endParaRPr>
                    </a:p>
                  </a:txBody>
                  <a:tcPr>
                    <a:solidFill>
                      <a:srgbClr val="FBF8F0"/>
                    </a:solidFill>
                  </a:tcPr>
                </a:tc>
                <a:tc>
                  <a:txBody>
                    <a:bodyPr/>
                    <a:lstStyle/>
                    <a:p>
                      <a:r>
                        <a:rPr lang="en-US" sz="1600">
                          <a:solidFill>
                            <a:srgbClr val="182F51"/>
                          </a:solidFill>
                          <a:latin typeface="Levenim MT" panose="02010502060101010101" pitchFamily="2" charset="-79"/>
                          <a:cs typeface="Levenim MT" panose="02010502060101010101" pitchFamily="2" charset="-79"/>
                        </a:rPr>
                        <a:t>Why is this a problem or opportunity worth addressing?</a:t>
                      </a:r>
                      <a:endParaRPr lang="en-CA" sz="1600">
                        <a:solidFill>
                          <a:srgbClr val="182F51"/>
                        </a:solidFill>
                        <a:latin typeface="Levenim MT" panose="02010502060101010101" pitchFamily="2" charset="-79"/>
                        <a:cs typeface="Levenim MT" panose="02010502060101010101" pitchFamily="2" charset="-79"/>
                      </a:endParaRPr>
                    </a:p>
                  </a:txBody>
                  <a:tcPr>
                    <a:solidFill>
                      <a:srgbClr val="FBF8F0"/>
                    </a:solidFill>
                  </a:tcPr>
                </a:tc>
                <a:extLst>
                  <a:ext uri="{0D108BD9-81ED-4DB2-BD59-A6C34878D82A}">
                    <a16:rowId xmlns:a16="http://schemas.microsoft.com/office/drawing/2014/main" val="3636601066"/>
                  </a:ext>
                </a:extLst>
              </a:tr>
              <a:tr h="370840">
                <a:tc>
                  <a:txBody>
                    <a:bodyPr/>
                    <a:lstStyle/>
                    <a:p>
                      <a:r>
                        <a:rPr lang="en-US" sz="1600" b="1">
                          <a:solidFill>
                            <a:srgbClr val="182F51"/>
                          </a:solidFill>
                          <a:latin typeface="Levenim MT" panose="02010502060101010101" pitchFamily="2" charset="-79"/>
                          <a:cs typeface="Levenim MT" panose="02010502060101010101" pitchFamily="2" charset="-79"/>
                        </a:rPr>
                        <a:t>Where?</a:t>
                      </a:r>
                      <a:endParaRPr lang="en-CA" sz="1600" b="1">
                        <a:solidFill>
                          <a:srgbClr val="182F51"/>
                        </a:solidFill>
                        <a:latin typeface="Levenim MT" panose="02010502060101010101" pitchFamily="2" charset="-79"/>
                        <a:cs typeface="Levenim MT" panose="02010502060101010101" pitchFamily="2" charset="-79"/>
                      </a:endParaRPr>
                    </a:p>
                  </a:txBody>
                  <a:tcPr>
                    <a:solidFill>
                      <a:srgbClr val="FBF8F0"/>
                    </a:solidFill>
                  </a:tcPr>
                </a:tc>
                <a:tc>
                  <a:txBody>
                    <a:bodyPr/>
                    <a:lstStyle/>
                    <a:p>
                      <a:r>
                        <a:rPr lang="en-US" sz="1600">
                          <a:solidFill>
                            <a:srgbClr val="182F51"/>
                          </a:solidFill>
                          <a:latin typeface="Levenim MT" panose="02010502060101010101" pitchFamily="2" charset="-79"/>
                          <a:cs typeface="Levenim MT" panose="02010502060101010101" pitchFamily="2" charset="-79"/>
                        </a:rPr>
                        <a:t>Where is the problem or opportunity observed?</a:t>
                      </a:r>
                      <a:endParaRPr lang="en-CA" sz="1600">
                        <a:solidFill>
                          <a:srgbClr val="182F51"/>
                        </a:solidFill>
                        <a:latin typeface="Levenim MT" panose="02010502060101010101" pitchFamily="2" charset="-79"/>
                        <a:cs typeface="Levenim MT" panose="02010502060101010101" pitchFamily="2" charset="-79"/>
                      </a:endParaRPr>
                    </a:p>
                  </a:txBody>
                  <a:tcPr>
                    <a:solidFill>
                      <a:srgbClr val="FBF8F0"/>
                    </a:solidFill>
                  </a:tcPr>
                </a:tc>
                <a:extLst>
                  <a:ext uri="{0D108BD9-81ED-4DB2-BD59-A6C34878D82A}">
                    <a16:rowId xmlns:a16="http://schemas.microsoft.com/office/drawing/2014/main" val="3024227802"/>
                  </a:ext>
                </a:extLst>
              </a:tr>
              <a:tr h="370840">
                <a:tc>
                  <a:txBody>
                    <a:bodyPr/>
                    <a:lstStyle/>
                    <a:p>
                      <a:r>
                        <a:rPr lang="en-US" sz="1600" b="1">
                          <a:solidFill>
                            <a:srgbClr val="182F51"/>
                          </a:solidFill>
                          <a:latin typeface="Levenim MT" panose="02010502060101010101" pitchFamily="2" charset="-79"/>
                          <a:cs typeface="Levenim MT" panose="02010502060101010101" pitchFamily="2" charset="-79"/>
                        </a:rPr>
                        <a:t>Who?</a:t>
                      </a:r>
                      <a:endParaRPr lang="en-CA" sz="1600" b="1">
                        <a:solidFill>
                          <a:srgbClr val="182F51"/>
                        </a:solidFill>
                        <a:latin typeface="Levenim MT" panose="02010502060101010101" pitchFamily="2" charset="-79"/>
                        <a:cs typeface="Levenim MT" panose="02010502060101010101" pitchFamily="2" charset="-79"/>
                      </a:endParaRPr>
                    </a:p>
                  </a:txBody>
                  <a:tcPr>
                    <a:solidFill>
                      <a:srgbClr val="FBF8F0"/>
                    </a:solidFill>
                  </a:tcPr>
                </a:tc>
                <a:tc>
                  <a:txBody>
                    <a:bodyPr/>
                    <a:lstStyle/>
                    <a:p>
                      <a:r>
                        <a:rPr lang="en-US" sz="1600">
                          <a:solidFill>
                            <a:srgbClr val="182F51"/>
                          </a:solidFill>
                          <a:latin typeface="Levenim MT" panose="02010502060101010101" pitchFamily="2" charset="-79"/>
                          <a:cs typeface="Levenim MT" panose="02010502060101010101" pitchFamily="2" charset="-79"/>
                        </a:rPr>
                        <a:t>Who is impacted or involved in the process?</a:t>
                      </a:r>
                      <a:endParaRPr lang="en-CA" sz="1600">
                        <a:solidFill>
                          <a:srgbClr val="182F51"/>
                        </a:solidFill>
                        <a:latin typeface="Levenim MT" panose="02010502060101010101" pitchFamily="2" charset="-79"/>
                        <a:cs typeface="Levenim MT" panose="02010502060101010101" pitchFamily="2" charset="-79"/>
                      </a:endParaRPr>
                    </a:p>
                  </a:txBody>
                  <a:tcPr>
                    <a:solidFill>
                      <a:srgbClr val="FBF8F0"/>
                    </a:solidFill>
                  </a:tcPr>
                </a:tc>
                <a:extLst>
                  <a:ext uri="{0D108BD9-81ED-4DB2-BD59-A6C34878D82A}">
                    <a16:rowId xmlns:a16="http://schemas.microsoft.com/office/drawing/2014/main" val="3124587124"/>
                  </a:ext>
                </a:extLst>
              </a:tr>
              <a:tr h="370840">
                <a:tc>
                  <a:txBody>
                    <a:bodyPr/>
                    <a:lstStyle/>
                    <a:p>
                      <a:r>
                        <a:rPr lang="en-US" sz="1600" b="1">
                          <a:solidFill>
                            <a:srgbClr val="182F51"/>
                          </a:solidFill>
                          <a:latin typeface="Levenim MT" panose="02010502060101010101" pitchFamily="2" charset="-79"/>
                          <a:cs typeface="Levenim MT" panose="02010502060101010101" pitchFamily="2" charset="-79"/>
                        </a:rPr>
                        <a:t>When?</a:t>
                      </a:r>
                      <a:endParaRPr lang="en-CA" sz="1600" b="1">
                        <a:solidFill>
                          <a:srgbClr val="182F51"/>
                        </a:solidFill>
                        <a:latin typeface="Levenim MT" panose="02010502060101010101" pitchFamily="2" charset="-79"/>
                        <a:cs typeface="Levenim MT" panose="02010502060101010101" pitchFamily="2" charset="-79"/>
                      </a:endParaRPr>
                    </a:p>
                  </a:txBody>
                  <a:tcPr>
                    <a:solidFill>
                      <a:srgbClr val="FBF8F0"/>
                    </a:solidFill>
                  </a:tcPr>
                </a:tc>
                <a:tc>
                  <a:txBody>
                    <a:bodyPr/>
                    <a:lstStyle/>
                    <a:p>
                      <a:r>
                        <a:rPr lang="en-US" sz="1600">
                          <a:solidFill>
                            <a:srgbClr val="182F51"/>
                          </a:solidFill>
                          <a:latin typeface="Levenim MT" panose="02010502060101010101" pitchFamily="2" charset="-79"/>
                          <a:cs typeface="Levenim MT" panose="02010502060101010101" pitchFamily="2" charset="-79"/>
                        </a:rPr>
                        <a:t>When was the problem or opportunity first identified?</a:t>
                      </a:r>
                      <a:endParaRPr lang="en-CA" sz="1600">
                        <a:solidFill>
                          <a:srgbClr val="182F51"/>
                        </a:solidFill>
                        <a:latin typeface="Levenim MT" panose="02010502060101010101" pitchFamily="2" charset="-79"/>
                        <a:cs typeface="Levenim MT" panose="02010502060101010101" pitchFamily="2" charset="-79"/>
                      </a:endParaRPr>
                    </a:p>
                  </a:txBody>
                  <a:tcPr>
                    <a:solidFill>
                      <a:srgbClr val="FBF8F0"/>
                    </a:solidFill>
                  </a:tcPr>
                </a:tc>
                <a:extLst>
                  <a:ext uri="{0D108BD9-81ED-4DB2-BD59-A6C34878D82A}">
                    <a16:rowId xmlns:a16="http://schemas.microsoft.com/office/drawing/2014/main" val="1582835138"/>
                  </a:ext>
                </a:extLst>
              </a:tr>
              <a:tr h="370840">
                <a:tc>
                  <a:txBody>
                    <a:bodyPr/>
                    <a:lstStyle/>
                    <a:p>
                      <a:r>
                        <a:rPr lang="en-US" sz="1600" b="1">
                          <a:solidFill>
                            <a:srgbClr val="182F51"/>
                          </a:solidFill>
                          <a:latin typeface="Levenim MT" panose="02010502060101010101" pitchFamily="2" charset="-79"/>
                          <a:cs typeface="Levenim MT" panose="02010502060101010101" pitchFamily="2" charset="-79"/>
                        </a:rPr>
                        <a:t>How?</a:t>
                      </a:r>
                      <a:endParaRPr lang="en-CA" sz="1600" b="1">
                        <a:solidFill>
                          <a:srgbClr val="182F51"/>
                        </a:solidFill>
                        <a:latin typeface="Levenim MT" panose="02010502060101010101" pitchFamily="2" charset="-79"/>
                        <a:cs typeface="Levenim MT" panose="02010502060101010101" pitchFamily="2" charset="-79"/>
                      </a:endParaRPr>
                    </a:p>
                  </a:txBody>
                  <a:tcPr>
                    <a:solidFill>
                      <a:srgbClr val="FBF8F0"/>
                    </a:solidFill>
                  </a:tcPr>
                </a:tc>
                <a:tc>
                  <a:txBody>
                    <a:bodyPr/>
                    <a:lstStyle/>
                    <a:p>
                      <a:r>
                        <a:rPr lang="en-US" sz="1600">
                          <a:solidFill>
                            <a:srgbClr val="182F51"/>
                          </a:solidFill>
                          <a:latin typeface="Levenim MT" panose="02010502060101010101" pitchFamily="2" charset="-79"/>
                          <a:cs typeface="Levenim MT" panose="02010502060101010101" pitchFamily="2" charset="-79"/>
                        </a:rPr>
                        <a:t>How is the problem or opportunity observed or measured?</a:t>
                      </a:r>
                      <a:endParaRPr lang="en-CA" sz="1600">
                        <a:solidFill>
                          <a:srgbClr val="182F51"/>
                        </a:solidFill>
                        <a:latin typeface="Levenim MT" panose="02010502060101010101" pitchFamily="2" charset="-79"/>
                        <a:cs typeface="Levenim MT" panose="02010502060101010101" pitchFamily="2" charset="-79"/>
                      </a:endParaRPr>
                    </a:p>
                  </a:txBody>
                  <a:tcPr>
                    <a:solidFill>
                      <a:srgbClr val="FBF8F0"/>
                    </a:solidFill>
                  </a:tcPr>
                </a:tc>
                <a:extLst>
                  <a:ext uri="{0D108BD9-81ED-4DB2-BD59-A6C34878D82A}">
                    <a16:rowId xmlns:a16="http://schemas.microsoft.com/office/drawing/2014/main" val="2938654489"/>
                  </a:ext>
                </a:extLst>
              </a:tr>
              <a:tr h="370840">
                <a:tc>
                  <a:txBody>
                    <a:bodyPr/>
                    <a:lstStyle/>
                    <a:p>
                      <a:r>
                        <a:rPr lang="en-US" sz="1600" b="1">
                          <a:solidFill>
                            <a:srgbClr val="182F51"/>
                          </a:solidFill>
                          <a:latin typeface="Levenim MT" panose="02010502060101010101" pitchFamily="2" charset="-79"/>
                          <a:cs typeface="Levenim MT" panose="02010502060101010101" pitchFamily="2" charset="-79"/>
                        </a:rPr>
                        <a:t>How often?</a:t>
                      </a:r>
                      <a:endParaRPr lang="en-CA" sz="1600" b="1">
                        <a:solidFill>
                          <a:srgbClr val="182F51"/>
                        </a:solidFill>
                        <a:latin typeface="Levenim MT" panose="02010502060101010101" pitchFamily="2" charset="-79"/>
                        <a:cs typeface="Levenim MT" panose="02010502060101010101" pitchFamily="2" charset="-79"/>
                      </a:endParaRPr>
                    </a:p>
                  </a:txBody>
                  <a:tcPr>
                    <a:solidFill>
                      <a:srgbClr val="FBF8F0"/>
                    </a:solidFill>
                  </a:tcPr>
                </a:tc>
                <a:tc>
                  <a:txBody>
                    <a:bodyPr/>
                    <a:lstStyle/>
                    <a:p>
                      <a:r>
                        <a:rPr lang="en-US" sz="1600">
                          <a:solidFill>
                            <a:srgbClr val="182F51"/>
                          </a:solidFill>
                          <a:latin typeface="Levenim MT" panose="02010502060101010101" pitchFamily="2" charset="-79"/>
                          <a:cs typeface="Levenim MT" panose="02010502060101010101" pitchFamily="2" charset="-79"/>
                        </a:rPr>
                        <a:t>How often is the problem observed, or opportunity missed?</a:t>
                      </a:r>
                      <a:endParaRPr lang="en-CA" sz="1600">
                        <a:solidFill>
                          <a:srgbClr val="182F51"/>
                        </a:solidFill>
                        <a:latin typeface="Levenim MT" panose="02010502060101010101" pitchFamily="2" charset="-79"/>
                        <a:cs typeface="Levenim MT" panose="02010502060101010101" pitchFamily="2" charset="-79"/>
                      </a:endParaRPr>
                    </a:p>
                  </a:txBody>
                  <a:tcPr>
                    <a:solidFill>
                      <a:srgbClr val="FBF8F0"/>
                    </a:solidFill>
                  </a:tcPr>
                </a:tc>
                <a:extLst>
                  <a:ext uri="{0D108BD9-81ED-4DB2-BD59-A6C34878D82A}">
                    <a16:rowId xmlns:a16="http://schemas.microsoft.com/office/drawing/2014/main" val="3564878072"/>
                  </a:ext>
                </a:extLst>
              </a:tr>
            </a:tbl>
          </a:graphicData>
        </a:graphic>
      </p:graphicFrame>
      <p:sp>
        <p:nvSpPr>
          <p:cNvPr id="15" name="TextBox 14">
            <a:extLst>
              <a:ext uri="{FF2B5EF4-FFF2-40B4-BE49-F238E27FC236}">
                <a16:creationId xmlns:a16="http://schemas.microsoft.com/office/drawing/2014/main" id="{3BFB023E-A9FA-B326-C724-082C02F094F9}"/>
              </a:ext>
            </a:extLst>
          </p:cNvPr>
          <p:cNvSpPr txBox="1"/>
          <p:nvPr/>
        </p:nvSpPr>
        <p:spPr>
          <a:xfrm>
            <a:off x="404955" y="2731937"/>
            <a:ext cx="2786533" cy="2308324"/>
          </a:xfrm>
          <a:prstGeom prst="rect">
            <a:avLst/>
          </a:prstGeom>
          <a:noFill/>
        </p:spPr>
        <p:txBody>
          <a:bodyPr wrap="square">
            <a:spAutoFit/>
          </a:bodyPr>
          <a:lstStyle/>
          <a:p>
            <a:r>
              <a:rPr lang="en-US" sz="1600" dirty="0">
                <a:solidFill>
                  <a:srgbClr val="182F51"/>
                </a:solidFill>
                <a:latin typeface="Levenim MT" panose="02010502060101010101" pitchFamily="2" charset="-79"/>
                <a:cs typeface="Levenim MT" panose="02010502060101010101" pitchFamily="2" charset="-79"/>
              </a:rPr>
              <a:t>A problem statement clearly defines the issue a team aims to address. It focuses on identifying the actual problem or opportunity, defined as the gap between current and desired states, rather than just its symptoms.</a:t>
            </a:r>
          </a:p>
        </p:txBody>
      </p:sp>
      <p:sp>
        <p:nvSpPr>
          <p:cNvPr id="23" name="TextBox 22">
            <a:extLst>
              <a:ext uri="{FF2B5EF4-FFF2-40B4-BE49-F238E27FC236}">
                <a16:creationId xmlns:a16="http://schemas.microsoft.com/office/drawing/2014/main" id="{DC9C0E1F-64A8-C8E4-2410-27FEF0F7B5D8}"/>
              </a:ext>
            </a:extLst>
          </p:cNvPr>
          <p:cNvSpPr txBox="1"/>
          <p:nvPr/>
        </p:nvSpPr>
        <p:spPr>
          <a:xfrm>
            <a:off x="3191488" y="5358591"/>
            <a:ext cx="8434245" cy="261610"/>
          </a:xfrm>
          <a:prstGeom prst="rect">
            <a:avLst/>
          </a:prstGeom>
          <a:noFill/>
        </p:spPr>
        <p:txBody>
          <a:bodyPr wrap="square">
            <a:spAutoFit/>
          </a:bodyPr>
          <a:lstStyle/>
          <a:p>
            <a:pPr marL="0" indent="0" algn="r">
              <a:buNone/>
            </a:pPr>
            <a:r>
              <a:rPr lang="en-US" sz="1100">
                <a:solidFill>
                  <a:srgbClr val="182F51"/>
                </a:solidFill>
                <a:latin typeface="Levenim MT" panose="02010502060101010101" pitchFamily="2" charset="-79"/>
                <a:cs typeface="Levenim MT" panose="02010502060101010101" pitchFamily="2" charset="-79"/>
              </a:rPr>
              <a:t>Source: Tague, N. R. (2005). </a:t>
            </a:r>
            <a:r>
              <a:rPr lang="en-US" sz="1100" i="1">
                <a:solidFill>
                  <a:srgbClr val="182F51"/>
                </a:solidFill>
                <a:latin typeface="Levenim MT" panose="02010502060101010101" pitchFamily="2" charset="-79"/>
                <a:cs typeface="Levenim MT" panose="02010502060101010101" pitchFamily="2" charset="-79"/>
              </a:rPr>
              <a:t>The quality toolbox</a:t>
            </a:r>
            <a:r>
              <a:rPr lang="en-US" sz="1100">
                <a:solidFill>
                  <a:srgbClr val="182F51"/>
                </a:solidFill>
                <a:latin typeface="Levenim MT" panose="02010502060101010101" pitchFamily="2" charset="-79"/>
                <a:cs typeface="Levenim MT" panose="02010502060101010101" pitchFamily="2" charset="-79"/>
              </a:rPr>
              <a:t> (2nd ed.). Milwaukee, WI: ASQ Quality Press.</a:t>
            </a:r>
          </a:p>
        </p:txBody>
      </p:sp>
    </p:spTree>
    <p:extLst>
      <p:ext uri="{BB962C8B-B14F-4D97-AF65-F5344CB8AC3E}">
        <p14:creationId xmlns:p14="http://schemas.microsoft.com/office/powerpoint/2010/main" val="3335216798"/>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182F51"/>
      </a:hlink>
      <a:folHlink>
        <a:srgbClr val="182F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D70263E3D29A4EAE0826E1F9D11409" ma:contentTypeVersion="17" ma:contentTypeDescription="Create a new document." ma:contentTypeScope="" ma:versionID="64a73be1b5bd73c5568aa813713d324d">
  <xsd:schema xmlns:xsd="http://www.w3.org/2001/XMLSchema" xmlns:xs="http://www.w3.org/2001/XMLSchema" xmlns:p="http://schemas.microsoft.com/office/2006/metadata/properties" xmlns:ns2="bdeadc76-1a1d-4e4b-a62b-8c84225a5a43" xmlns:ns3="339a5a53-ee0c-4e30-b7e2-82a49ae60b5c" targetNamespace="http://schemas.microsoft.com/office/2006/metadata/properties" ma:root="true" ma:fieldsID="59e8e6e286a2e1a080a2311ada64b254" ns2:_="" ns3:_="">
    <xsd:import namespace="bdeadc76-1a1d-4e4b-a62b-8c84225a5a43"/>
    <xsd:import namespace="339a5a53-ee0c-4e30-b7e2-82a49ae60b5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eadc76-1a1d-4e4b-a62b-8c84225a5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9a5a53-ee0c-4e30-b7e2-82a49ae60b5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48dd7c9-f2b0-40f9-9825-9aecb09ef0bb}" ma:internalName="TaxCatchAll" ma:showField="CatchAllData" ma:web="339a5a53-ee0c-4e30-b7e2-82a49ae60b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eadc76-1a1d-4e4b-a62b-8c84225a5a43">
      <Terms xmlns="http://schemas.microsoft.com/office/infopath/2007/PartnerControls"/>
    </lcf76f155ced4ddcb4097134ff3c332f>
    <TaxCatchAll xmlns="339a5a53-ee0c-4e30-b7e2-82a49ae60b5c" xsi:nil="true"/>
  </documentManagement>
</p:properties>
</file>

<file path=customXml/itemProps1.xml><?xml version="1.0" encoding="utf-8"?>
<ds:datastoreItem xmlns:ds="http://schemas.openxmlformats.org/officeDocument/2006/customXml" ds:itemID="{97A430A7-3769-439A-9B98-ABFDA2D19C5E}">
  <ds:schemaRefs>
    <ds:schemaRef ds:uri="http://schemas.microsoft.com/sharepoint/v3/contenttype/forms"/>
  </ds:schemaRefs>
</ds:datastoreItem>
</file>

<file path=customXml/itemProps2.xml><?xml version="1.0" encoding="utf-8"?>
<ds:datastoreItem xmlns:ds="http://schemas.openxmlformats.org/officeDocument/2006/customXml" ds:itemID="{952BAB12-720F-430D-970E-CD80053CB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eadc76-1a1d-4e4b-a62b-8c84225a5a43"/>
    <ds:schemaRef ds:uri="339a5a53-ee0c-4e30-b7e2-82a49ae60b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C6BB4-7C34-463B-BCC0-CE9BE2854445}">
  <ds:schemaRefs>
    <ds:schemaRef ds:uri="http://schemas.microsoft.com/office/2006/documentManagement/types"/>
    <ds:schemaRef ds:uri="339a5a53-ee0c-4e30-b7e2-82a49ae60b5c"/>
    <ds:schemaRef ds:uri="http://purl.org/dc/elements/1.1/"/>
    <ds:schemaRef ds:uri="http://schemas.microsoft.com/office/2006/metadata/properties"/>
    <ds:schemaRef ds:uri="bdeadc76-1a1d-4e4b-a62b-8c84225a5a43"/>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otalTime>172</TotalTime>
  <Words>9555</Words>
  <Application>Microsoft Office PowerPoint</Application>
  <PresentationFormat>Widescreen</PresentationFormat>
  <Paragraphs>941</Paragraphs>
  <Slides>38</Slides>
  <Notes>37</Notes>
  <HiddenSlides>0</HiddenSlides>
  <MMClips>2</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Devitt</dc:creator>
  <cp:lastModifiedBy>Cruz, Arianna [VCH]</cp:lastModifiedBy>
  <cp:revision>15</cp:revision>
  <dcterms:created xsi:type="dcterms:W3CDTF">2023-01-12T03:07:26Z</dcterms:created>
  <dcterms:modified xsi:type="dcterms:W3CDTF">2026-05-06T17:11:00Z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0x010100DFD70263E3D29A4EAE0826E1F9D11409</vt:lpwstr>
  </property>
  <property fmtid="{D5CDD505-2E9C-101B-9397-08002B2CF9AE}" pid="3" name="MediaServiceImageTags">
    <vt:lpwstr/>
  </property>
</Properties>
</file>